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69" r:id="rId1"/>
  </p:sldMasterIdLst>
  <p:notesMasterIdLst>
    <p:notesMasterId r:id="rId46"/>
  </p:notesMasterIdLst>
  <p:sldIdLst>
    <p:sldId id="256" r:id="rId2"/>
    <p:sldId id="360" r:id="rId3"/>
    <p:sldId id="378" r:id="rId4"/>
    <p:sldId id="362" r:id="rId5"/>
    <p:sldId id="363" r:id="rId6"/>
    <p:sldId id="361" r:id="rId7"/>
    <p:sldId id="383" r:id="rId8"/>
    <p:sldId id="384" r:id="rId9"/>
    <p:sldId id="385" r:id="rId10"/>
    <p:sldId id="341" r:id="rId11"/>
    <p:sldId id="364" r:id="rId12"/>
    <p:sldId id="311" r:id="rId13"/>
    <p:sldId id="382" r:id="rId14"/>
    <p:sldId id="308" r:id="rId15"/>
    <p:sldId id="366" r:id="rId16"/>
    <p:sldId id="318" r:id="rId17"/>
    <p:sldId id="379" r:id="rId18"/>
    <p:sldId id="329" r:id="rId19"/>
    <p:sldId id="367" r:id="rId20"/>
    <p:sldId id="381" r:id="rId21"/>
    <p:sldId id="368" r:id="rId22"/>
    <p:sldId id="369" r:id="rId23"/>
    <p:sldId id="370" r:id="rId24"/>
    <p:sldId id="371" r:id="rId25"/>
    <p:sldId id="372" r:id="rId26"/>
    <p:sldId id="392" r:id="rId27"/>
    <p:sldId id="386" r:id="rId28"/>
    <p:sldId id="387" r:id="rId29"/>
    <p:sldId id="388" r:id="rId30"/>
    <p:sldId id="389" r:id="rId31"/>
    <p:sldId id="323" r:id="rId32"/>
    <p:sldId id="354" r:id="rId33"/>
    <p:sldId id="355" r:id="rId34"/>
    <p:sldId id="356" r:id="rId35"/>
    <p:sldId id="263" r:id="rId36"/>
    <p:sldId id="273" r:id="rId37"/>
    <p:sldId id="393" r:id="rId38"/>
    <p:sldId id="357" r:id="rId39"/>
    <p:sldId id="358" r:id="rId40"/>
    <p:sldId id="390" r:id="rId41"/>
    <p:sldId id="359" r:id="rId42"/>
    <p:sldId id="377" r:id="rId43"/>
    <p:sldId id="376" r:id="rId44"/>
    <p:sldId id="375" r:id="rId45"/>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48"/>
    <p:restoredTop sz="94694"/>
  </p:normalViewPr>
  <p:slideViewPr>
    <p:cSldViewPr>
      <p:cViewPr varScale="1">
        <p:scale>
          <a:sx n="121" d="100"/>
          <a:sy n="121" d="100"/>
        </p:scale>
        <p:origin x="167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1010" name="Rectangle 2">
            <a:extLst>
              <a:ext uri="{FF2B5EF4-FFF2-40B4-BE49-F238E27FC236}">
                <a16:creationId xmlns:a16="http://schemas.microsoft.com/office/drawing/2014/main" id="{E2A16588-87A4-1243-8CE6-791132E6E2A9}"/>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fr-FR"/>
          </a:p>
        </p:txBody>
      </p:sp>
      <p:sp>
        <p:nvSpPr>
          <p:cNvPr id="171011" name="Rectangle 3">
            <a:extLst>
              <a:ext uri="{FF2B5EF4-FFF2-40B4-BE49-F238E27FC236}">
                <a16:creationId xmlns:a16="http://schemas.microsoft.com/office/drawing/2014/main" id="{21AD03D8-1FE0-054F-A192-BEDFFF5FE973}"/>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0"/>
                <a:cs typeface="ＭＳ Ｐゴシック" charset="0"/>
              </a:defRPr>
            </a:lvl1pPr>
          </a:lstStyle>
          <a:p>
            <a:pPr>
              <a:defRPr/>
            </a:pPr>
            <a:endParaRPr lang="fr-FR"/>
          </a:p>
        </p:txBody>
      </p:sp>
      <p:sp>
        <p:nvSpPr>
          <p:cNvPr id="13316" name="Rectangle 4">
            <a:extLst>
              <a:ext uri="{FF2B5EF4-FFF2-40B4-BE49-F238E27FC236}">
                <a16:creationId xmlns:a16="http://schemas.microsoft.com/office/drawing/2014/main" id="{2B77C5B9-7AEA-68E3-4F6C-AE9066C3D5FC}"/>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3" name="Rectangle 5">
            <a:extLst>
              <a:ext uri="{FF2B5EF4-FFF2-40B4-BE49-F238E27FC236}">
                <a16:creationId xmlns:a16="http://schemas.microsoft.com/office/drawing/2014/main" id="{CCFD0994-E75A-8D4F-9E9E-62086B178D0E}"/>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171014" name="Rectangle 6">
            <a:extLst>
              <a:ext uri="{FF2B5EF4-FFF2-40B4-BE49-F238E27FC236}">
                <a16:creationId xmlns:a16="http://schemas.microsoft.com/office/drawing/2014/main" id="{0C5C54D5-7CBD-D042-9616-2692D20277EB}"/>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fr-FR"/>
          </a:p>
        </p:txBody>
      </p:sp>
      <p:sp>
        <p:nvSpPr>
          <p:cNvPr id="171015" name="Rectangle 7">
            <a:extLst>
              <a:ext uri="{FF2B5EF4-FFF2-40B4-BE49-F238E27FC236}">
                <a16:creationId xmlns:a16="http://schemas.microsoft.com/office/drawing/2014/main" id="{41E7B438-BF27-0E47-8228-B35BE6DA0E60}"/>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43EA91EB-0D96-C645-80E8-76FFA18FEA9B}"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panose="020B0604020202020204" pitchFamily="34"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panose="020B0604020202020204" pitchFamily="34"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Arial" panose="020B0604020202020204" pitchFamily="34"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Arial" panose="020B0604020202020204" pitchFamily="34"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Arial" panose="020B0604020202020204" pitchFamily="34"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Anormalité: pas de critères</a:t>
            </a:r>
            <a:r>
              <a:rPr lang="fr-FR" baseline="0" dirty="0"/>
              <a:t> légaux ou jurisprudentiels précis</a:t>
            </a:r>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FD2E4-D3D0-4B09-9B8B-F0E9509E3495}"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797914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2" name="Picture 2" descr="titlemaster_med">
            <a:extLst>
              <a:ext uri="{FF2B5EF4-FFF2-40B4-BE49-F238E27FC236}">
                <a16:creationId xmlns:a16="http://schemas.microsoft.com/office/drawing/2014/main" id="{CD249BD1-CFB8-4DD4-9E72-9EC58A7921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110"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miter lim="800000"/>
            <a:headEnd/>
            <a:tailEnd/>
          </a:ln>
        </p:spPr>
        <p:txBody>
          <a:bodyPr anchor="ctr"/>
          <a:lstStyle>
            <a:lvl1pPr marL="0" indent="0" algn="ctr">
              <a:buFont typeface="Wingdings" panose="05000000000000000000" pitchFamily="2" charset="2"/>
              <a:buNone/>
              <a:defRPr/>
            </a:lvl1pPr>
          </a:lstStyle>
          <a:p>
            <a:pPr lvl="0"/>
            <a:r>
              <a:rPr lang="fr-FR" altLang="fr-FR" noProof="0"/>
              <a:t>Cliquez pour modifier le style des sous-titres du masque</a:t>
            </a:r>
          </a:p>
        </p:txBody>
      </p:sp>
      <p:sp>
        <p:nvSpPr>
          <p:cNvPr id="175111"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miter lim="800000"/>
            <a:headEnd/>
            <a:tailEnd/>
          </a:ln>
        </p:spPr>
        <p:txBody>
          <a:bodyPr/>
          <a:lstStyle>
            <a:lvl1pPr algn="ctr">
              <a:defRPr sz="5400">
                <a:solidFill>
                  <a:schemeClr val="tx1"/>
                </a:solidFill>
              </a:defRPr>
            </a:lvl1pPr>
          </a:lstStyle>
          <a:p>
            <a:pPr lvl="0"/>
            <a:r>
              <a:rPr lang="fr-FR" altLang="fr-FR" noProof="0"/>
              <a:t>Cliquez pour modifier le style du titre</a:t>
            </a:r>
          </a:p>
        </p:txBody>
      </p:sp>
      <p:sp>
        <p:nvSpPr>
          <p:cNvPr id="3" name="Rectangle 3">
            <a:extLst>
              <a:ext uri="{FF2B5EF4-FFF2-40B4-BE49-F238E27FC236}">
                <a16:creationId xmlns:a16="http://schemas.microsoft.com/office/drawing/2014/main" id="{6FC8BADA-D4CC-5495-3951-B8AC3583C941}"/>
              </a:ext>
            </a:extLst>
          </p:cNvPr>
          <p:cNvSpPr>
            <a:spLocks noGrp="1" noChangeArrowheads="1"/>
          </p:cNvSpPr>
          <p:nvPr>
            <p:ph type="dt" sz="half" idx="10"/>
          </p:nvPr>
        </p:nvSpPr>
        <p:spPr>
          <a:xfrm>
            <a:off x="304800" y="6248400"/>
            <a:ext cx="1905000" cy="457200"/>
          </a:xfrm>
        </p:spPr>
        <p:txBody>
          <a:bodyPr/>
          <a:lstStyle>
            <a:lvl1pPr>
              <a:defRPr/>
            </a:lvl1pPr>
          </a:lstStyle>
          <a:p>
            <a:pPr>
              <a:defRPr/>
            </a:pPr>
            <a:endParaRPr lang="fr-FR"/>
          </a:p>
        </p:txBody>
      </p:sp>
      <p:sp>
        <p:nvSpPr>
          <p:cNvPr id="4" name="Rectangle 4">
            <a:extLst>
              <a:ext uri="{FF2B5EF4-FFF2-40B4-BE49-F238E27FC236}">
                <a16:creationId xmlns:a16="http://schemas.microsoft.com/office/drawing/2014/main" id="{77FFA075-94AE-8BDB-B98D-224F70568D1A}"/>
              </a:ext>
            </a:extLst>
          </p:cNvPr>
          <p:cNvSpPr>
            <a:spLocks noGrp="1" noChangeArrowheads="1"/>
          </p:cNvSpPr>
          <p:nvPr>
            <p:ph type="ftr" sz="quarter" idx="11"/>
          </p:nvPr>
        </p:nvSpPr>
        <p:spPr/>
        <p:txBody>
          <a:bodyPr/>
          <a:lstStyle>
            <a:lvl1pPr>
              <a:defRPr/>
            </a:lvl1pPr>
          </a:lstStyle>
          <a:p>
            <a:pPr>
              <a:defRPr/>
            </a:pPr>
            <a:endParaRPr lang="fr-FR"/>
          </a:p>
        </p:txBody>
      </p:sp>
      <p:sp>
        <p:nvSpPr>
          <p:cNvPr id="5" name="Rectangle 5">
            <a:extLst>
              <a:ext uri="{FF2B5EF4-FFF2-40B4-BE49-F238E27FC236}">
                <a16:creationId xmlns:a16="http://schemas.microsoft.com/office/drawing/2014/main" id="{7ECB58B5-7162-AC1B-AA7D-40077BEA26A6}"/>
              </a:ext>
            </a:extLst>
          </p:cNvPr>
          <p:cNvSpPr>
            <a:spLocks noGrp="1" noChangeArrowheads="1"/>
          </p:cNvSpPr>
          <p:nvPr>
            <p:ph type="sldNum" sz="quarter" idx="12"/>
          </p:nvPr>
        </p:nvSpPr>
        <p:spPr>
          <a:xfrm>
            <a:off x="7010400" y="6248400"/>
            <a:ext cx="1905000" cy="457200"/>
          </a:xfrm>
        </p:spPr>
        <p:txBody>
          <a:bodyPr/>
          <a:lstStyle>
            <a:lvl1pPr>
              <a:defRPr/>
            </a:lvl1pPr>
          </a:lstStyle>
          <a:p>
            <a:fld id="{12C3D3D2-B044-3046-894F-695661818A47}" type="slidenum">
              <a:rPr lang="fr-FR" altLang="fr-FR"/>
              <a:pPr/>
              <a:t>‹N°›</a:t>
            </a:fld>
            <a:endParaRPr lang="fr-FR" altLang="fr-FR"/>
          </a:p>
        </p:txBody>
      </p:sp>
    </p:spTree>
    <p:extLst>
      <p:ext uri="{BB962C8B-B14F-4D97-AF65-F5344CB8AC3E}">
        <p14:creationId xmlns:p14="http://schemas.microsoft.com/office/powerpoint/2010/main" val="300796031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a:extLst>
              <a:ext uri="{FF2B5EF4-FFF2-40B4-BE49-F238E27FC236}">
                <a16:creationId xmlns:a16="http://schemas.microsoft.com/office/drawing/2014/main" id="{465DB0D0-520E-72BC-1074-4CAF84E78C3E}"/>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8">
            <a:extLst>
              <a:ext uri="{FF2B5EF4-FFF2-40B4-BE49-F238E27FC236}">
                <a16:creationId xmlns:a16="http://schemas.microsoft.com/office/drawing/2014/main" id="{B018E51F-ED90-2D4D-A2E3-514A738B796D}"/>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9">
            <a:extLst>
              <a:ext uri="{FF2B5EF4-FFF2-40B4-BE49-F238E27FC236}">
                <a16:creationId xmlns:a16="http://schemas.microsoft.com/office/drawing/2014/main" id="{C1549BE3-ECE8-B3E2-AB7F-4241708045E8}"/>
              </a:ext>
            </a:extLst>
          </p:cNvPr>
          <p:cNvSpPr>
            <a:spLocks noGrp="1" noChangeArrowheads="1"/>
          </p:cNvSpPr>
          <p:nvPr>
            <p:ph type="sldNum" sz="quarter" idx="12"/>
          </p:nvPr>
        </p:nvSpPr>
        <p:spPr>
          <a:ln/>
        </p:spPr>
        <p:txBody>
          <a:bodyPr/>
          <a:lstStyle>
            <a:lvl1pPr>
              <a:defRPr/>
            </a:lvl1pPr>
          </a:lstStyle>
          <a:p>
            <a:fld id="{D575A3A6-C766-A14E-B6F7-46FE9B76C635}" type="slidenum">
              <a:rPr lang="fr-FR" altLang="fr-FR"/>
              <a:pPr/>
              <a:t>‹N°›</a:t>
            </a:fld>
            <a:endParaRPr lang="fr-FR" altLang="fr-FR"/>
          </a:p>
        </p:txBody>
      </p:sp>
    </p:spTree>
    <p:extLst>
      <p:ext uri="{BB962C8B-B14F-4D97-AF65-F5344CB8AC3E}">
        <p14:creationId xmlns:p14="http://schemas.microsoft.com/office/powerpoint/2010/main" val="29177783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239000" y="228600"/>
            <a:ext cx="1600200" cy="58674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2438400" y="228600"/>
            <a:ext cx="4648200" cy="58674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a:extLst>
              <a:ext uri="{FF2B5EF4-FFF2-40B4-BE49-F238E27FC236}">
                <a16:creationId xmlns:a16="http://schemas.microsoft.com/office/drawing/2014/main" id="{8A07B739-A618-E0C7-189B-6D6930751713}"/>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8">
            <a:extLst>
              <a:ext uri="{FF2B5EF4-FFF2-40B4-BE49-F238E27FC236}">
                <a16:creationId xmlns:a16="http://schemas.microsoft.com/office/drawing/2014/main" id="{22C495A5-D5D6-FB00-9AC3-A4C84938196A}"/>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9">
            <a:extLst>
              <a:ext uri="{FF2B5EF4-FFF2-40B4-BE49-F238E27FC236}">
                <a16:creationId xmlns:a16="http://schemas.microsoft.com/office/drawing/2014/main" id="{B7108FD8-3C46-F93C-2705-C7E81EEFC665}"/>
              </a:ext>
            </a:extLst>
          </p:cNvPr>
          <p:cNvSpPr>
            <a:spLocks noGrp="1" noChangeArrowheads="1"/>
          </p:cNvSpPr>
          <p:nvPr>
            <p:ph type="sldNum" sz="quarter" idx="12"/>
          </p:nvPr>
        </p:nvSpPr>
        <p:spPr>
          <a:ln/>
        </p:spPr>
        <p:txBody>
          <a:bodyPr/>
          <a:lstStyle>
            <a:lvl1pPr>
              <a:defRPr/>
            </a:lvl1pPr>
          </a:lstStyle>
          <a:p>
            <a:fld id="{655E2456-490E-214A-A4EC-30928517090B}" type="slidenum">
              <a:rPr lang="fr-FR" altLang="fr-FR"/>
              <a:pPr/>
              <a:t>‹N°›</a:t>
            </a:fld>
            <a:endParaRPr lang="fr-FR" altLang="fr-FR"/>
          </a:p>
        </p:txBody>
      </p:sp>
    </p:spTree>
    <p:extLst>
      <p:ext uri="{BB962C8B-B14F-4D97-AF65-F5344CB8AC3E}">
        <p14:creationId xmlns:p14="http://schemas.microsoft.com/office/powerpoint/2010/main" val="453062120"/>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2298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7">
            <a:extLst>
              <a:ext uri="{FF2B5EF4-FFF2-40B4-BE49-F238E27FC236}">
                <a16:creationId xmlns:a16="http://schemas.microsoft.com/office/drawing/2014/main" id="{A08952B5-1F34-24EA-C9E0-16E9C9DE7E35}"/>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8">
            <a:extLst>
              <a:ext uri="{FF2B5EF4-FFF2-40B4-BE49-F238E27FC236}">
                <a16:creationId xmlns:a16="http://schemas.microsoft.com/office/drawing/2014/main" id="{95B0A04D-A8F5-8A92-1D30-B9C251ED0165}"/>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9">
            <a:extLst>
              <a:ext uri="{FF2B5EF4-FFF2-40B4-BE49-F238E27FC236}">
                <a16:creationId xmlns:a16="http://schemas.microsoft.com/office/drawing/2014/main" id="{083F04B2-4181-A89D-0713-39A8D106266A}"/>
              </a:ext>
            </a:extLst>
          </p:cNvPr>
          <p:cNvSpPr>
            <a:spLocks noGrp="1" noChangeArrowheads="1"/>
          </p:cNvSpPr>
          <p:nvPr>
            <p:ph type="sldNum" sz="quarter" idx="12"/>
          </p:nvPr>
        </p:nvSpPr>
        <p:spPr>
          <a:ln/>
        </p:spPr>
        <p:txBody>
          <a:bodyPr/>
          <a:lstStyle>
            <a:lvl1pPr>
              <a:defRPr/>
            </a:lvl1pPr>
          </a:lstStyle>
          <a:p>
            <a:fld id="{67C340F2-AA16-9E41-A146-81DDF186B3F7}" type="slidenum">
              <a:rPr lang="fr-FR" altLang="fr-FR"/>
              <a:pPr/>
              <a:t>‹N°›</a:t>
            </a:fld>
            <a:endParaRPr lang="fr-FR" altLang="fr-FR"/>
          </a:p>
        </p:txBody>
      </p:sp>
    </p:spTree>
    <p:extLst>
      <p:ext uri="{BB962C8B-B14F-4D97-AF65-F5344CB8AC3E}">
        <p14:creationId xmlns:p14="http://schemas.microsoft.com/office/powerpoint/2010/main" val="2919145770"/>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Modifiez les styles du texte du masque</a:t>
            </a:r>
          </a:p>
        </p:txBody>
      </p:sp>
      <p:sp>
        <p:nvSpPr>
          <p:cNvPr id="4" name="Rectangle 7">
            <a:extLst>
              <a:ext uri="{FF2B5EF4-FFF2-40B4-BE49-F238E27FC236}">
                <a16:creationId xmlns:a16="http://schemas.microsoft.com/office/drawing/2014/main" id="{93821398-82C1-DD82-A869-8C2A4ADAE173}"/>
              </a:ext>
            </a:extLst>
          </p:cNvPr>
          <p:cNvSpPr>
            <a:spLocks noGrp="1" noChangeArrowheads="1"/>
          </p:cNvSpPr>
          <p:nvPr>
            <p:ph type="dt" sz="half" idx="10"/>
          </p:nvPr>
        </p:nvSpPr>
        <p:spPr>
          <a:ln/>
        </p:spPr>
        <p:txBody>
          <a:bodyPr/>
          <a:lstStyle>
            <a:lvl1pPr>
              <a:defRPr/>
            </a:lvl1pPr>
          </a:lstStyle>
          <a:p>
            <a:pPr>
              <a:defRPr/>
            </a:pPr>
            <a:endParaRPr lang="fr-FR"/>
          </a:p>
        </p:txBody>
      </p:sp>
      <p:sp>
        <p:nvSpPr>
          <p:cNvPr id="5" name="Rectangle 8">
            <a:extLst>
              <a:ext uri="{FF2B5EF4-FFF2-40B4-BE49-F238E27FC236}">
                <a16:creationId xmlns:a16="http://schemas.microsoft.com/office/drawing/2014/main" id="{40151079-FEE1-1590-DC0F-25113F5DF77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6" name="Rectangle 9">
            <a:extLst>
              <a:ext uri="{FF2B5EF4-FFF2-40B4-BE49-F238E27FC236}">
                <a16:creationId xmlns:a16="http://schemas.microsoft.com/office/drawing/2014/main" id="{E0F8229A-AFC6-B57A-43CB-3CAC885D65B8}"/>
              </a:ext>
            </a:extLst>
          </p:cNvPr>
          <p:cNvSpPr>
            <a:spLocks noGrp="1" noChangeArrowheads="1"/>
          </p:cNvSpPr>
          <p:nvPr>
            <p:ph type="sldNum" sz="quarter" idx="12"/>
          </p:nvPr>
        </p:nvSpPr>
        <p:spPr>
          <a:ln/>
        </p:spPr>
        <p:txBody>
          <a:bodyPr/>
          <a:lstStyle>
            <a:lvl1pPr>
              <a:defRPr/>
            </a:lvl1pPr>
          </a:lstStyle>
          <a:p>
            <a:fld id="{C6758881-DD95-5546-A867-E568250A492C}" type="slidenum">
              <a:rPr lang="fr-FR" altLang="fr-FR"/>
              <a:pPr/>
              <a:t>‹N°›</a:t>
            </a:fld>
            <a:endParaRPr lang="fr-FR" altLang="fr-FR"/>
          </a:p>
        </p:txBody>
      </p:sp>
    </p:spTree>
    <p:extLst>
      <p:ext uri="{BB962C8B-B14F-4D97-AF65-F5344CB8AC3E}">
        <p14:creationId xmlns:p14="http://schemas.microsoft.com/office/powerpoint/2010/main" val="1587059192"/>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2438400" y="1600200"/>
            <a:ext cx="3124200" cy="4495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715000" y="1600200"/>
            <a:ext cx="3124200" cy="44958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7">
            <a:extLst>
              <a:ext uri="{FF2B5EF4-FFF2-40B4-BE49-F238E27FC236}">
                <a16:creationId xmlns:a16="http://schemas.microsoft.com/office/drawing/2014/main" id="{5C59273E-434D-1B66-C5B1-C1F14BB66DB7}"/>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8">
            <a:extLst>
              <a:ext uri="{FF2B5EF4-FFF2-40B4-BE49-F238E27FC236}">
                <a16:creationId xmlns:a16="http://schemas.microsoft.com/office/drawing/2014/main" id="{3A9D4074-3A62-4053-FF09-3CC5402EFBD8}"/>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9">
            <a:extLst>
              <a:ext uri="{FF2B5EF4-FFF2-40B4-BE49-F238E27FC236}">
                <a16:creationId xmlns:a16="http://schemas.microsoft.com/office/drawing/2014/main" id="{8F245FAE-0116-523C-AAC5-FF7903A86CA5}"/>
              </a:ext>
            </a:extLst>
          </p:cNvPr>
          <p:cNvSpPr>
            <a:spLocks noGrp="1" noChangeArrowheads="1"/>
          </p:cNvSpPr>
          <p:nvPr>
            <p:ph type="sldNum" sz="quarter" idx="12"/>
          </p:nvPr>
        </p:nvSpPr>
        <p:spPr>
          <a:ln/>
        </p:spPr>
        <p:txBody>
          <a:bodyPr/>
          <a:lstStyle>
            <a:lvl1pPr>
              <a:defRPr/>
            </a:lvl1pPr>
          </a:lstStyle>
          <a:p>
            <a:fld id="{D93EB418-9BCB-D64B-A39E-A323D426C3E4}" type="slidenum">
              <a:rPr lang="fr-FR" altLang="fr-FR"/>
              <a:pPr/>
              <a:t>‹N°›</a:t>
            </a:fld>
            <a:endParaRPr lang="fr-FR" altLang="fr-FR"/>
          </a:p>
        </p:txBody>
      </p:sp>
    </p:spTree>
    <p:extLst>
      <p:ext uri="{BB962C8B-B14F-4D97-AF65-F5344CB8AC3E}">
        <p14:creationId xmlns:p14="http://schemas.microsoft.com/office/powerpoint/2010/main" val="2993550780"/>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7">
            <a:extLst>
              <a:ext uri="{FF2B5EF4-FFF2-40B4-BE49-F238E27FC236}">
                <a16:creationId xmlns:a16="http://schemas.microsoft.com/office/drawing/2014/main" id="{E1DAE680-A284-E2B2-F33D-8D6170FDBE9A}"/>
              </a:ext>
            </a:extLst>
          </p:cNvPr>
          <p:cNvSpPr>
            <a:spLocks noGrp="1" noChangeArrowheads="1"/>
          </p:cNvSpPr>
          <p:nvPr>
            <p:ph type="dt" sz="half" idx="10"/>
          </p:nvPr>
        </p:nvSpPr>
        <p:spPr>
          <a:ln/>
        </p:spPr>
        <p:txBody>
          <a:bodyPr/>
          <a:lstStyle>
            <a:lvl1pPr>
              <a:defRPr/>
            </a:lvl1pPr>
          </a:lstStyle>
          <a:p>
            <a:pPr>
              <a:defRPr/>
            </a:pPr>
            <a:endParaRPr lang="fr-FR"/>
          </a:p>
        </p:txBody>
      </p:sp>
      <p:sp>
        <p:nvSpPr>
          <p:cNvPr id="8" name="Rectangle 8">
            <a:extLst>
              <a:ext uri="{FF2B5EF4-FFF2-40B4-BE49-F238E27FC236}">
                <a16:creationId xmlns:a16="http://schemas.microsoft.com/office/drawing/2014/main" id="{9ACD8C58-AE1B-18F8-B2C2-F1A3BE5AB681}"/>
              </a:ext>
            </a:extLst>
          </p:cNvPr>
          <p:cNvSpPr>
            <a:spLocks noGrp="1" noChangeArrowheads="1"/>
          </p:cNvSpPr>
          <p:nvPr>
            <p:ph type="ftr" sz="quarter" idx="11"/>
          </p:nvPr>
        </p:nvSpPr>
        <p:spPr>
          <a:ln/>
        </p:spPr>
        <p:txBody>
          <a:bodyPr/>
          <a:lstStyle>
            <a:lvl1pPr>
              <a:defRPr/>
            </a:lvl1pPr>
          </a:lstStyle>
          <a:p>
            <a:pPr>
              <a:defRPr/>
            </a:pPr>
            <a:endParaRPr lang="fr-FR"/>
          </a:p>
        </p:txBody>
      </p:sp>
      <p:sp>
        <p:nvSpPr>
          <p:cNvPr id="9" name="Rectangle 9">
            <a:extLst>
              <a:ext uri="{FF2B5EF4-FFF2-40B4-BE49-F238E27FC236}">
                <a16:creationId xmlns:a16="http://schemas.microsoft.com/office/drawing/2014/main" id="{F2D83AA6-7E3F-D7F4-ACAF-25B8F71D3971}"/>
              </a:ext>
            </a:extLst>
          </p:cNvPr>
          <p:cNvSpPr>
            <a:spLocks noGrp="1" noChangeArrowheads="1"/>
          </p:cNvSpPr>
          <p:nvPr>
            <p:ph type="sldNum" sz="quarter" idx="12"/>
          </p:nvPr>
        </p:nvSpPr>
        <p:spPr>
          <a:ln/>
        </p:spPr>
        <p:txBody>
          <a:bodyPr/>
          <a:lstStyle>
            <a:lvl1pPr>
              <a:defRPr/>
            </a:lvl1pPr>
          </a:lstStyle>
          <a:p>
            <a:fld id="{BC066C9C-71EF-8D47-B3E7-5A1A63D01864}" type="slidenum">
              <a:rPr lang="fr-FR" altLang="fr-FR"/>
              <a:pPr/>
              <a:t>‹N°›</a:t>
            </a:fld>
            <a:endParaRPr lang="fr-FR" altLang="fr-FR"/>
          </a:p>
        </p:txBody>
      </p:sp>
    </p:spTree>
    <p:extLst>
      <p:ext uri="{BB962C8B-B14F-4D97-AF65-F5344CB8AC3E}">
        <p14:creationId xmlns:p14="http://schemas.microsoft.com/office/powerpoint/2010/main" val="148903416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7">
            <a:extLst>
              <a:ext uri="{FF2B5EF4-FFF2-40B4-BE49-F238E27FC236}">
                <a16:creationId xmlns:a16="http://schemas.microsoft.com/office/drawing/2014/main" id="{4F85D4C6-59CC-1695-B313-9013E0B3D816}"/>
              </a:ext>
            </a:extLst>
          </p:cNvPr>
          <p:cNvSpPr>
            <a:spLocks noGrp="1" noChangeArrowheads="1"/>
          </p:cNvSpPr>
          <p:nvPr>
            <p:ph type="dt" sz="half" idx="10"/>
          </p:nvPr>
        </p:nvSpPr>
        <p:spPr>
          <a:ln/>
        </p:spPr>
        <p:txBody>
          <a:bodyPr/>
          <a:lstStyle>
            <a:lvl1pPr>
              <a:defRPr/>
            </a:lvl1pPr>
          </a:lstStyle>
          <a:p>
            <a:pPr>
              <a:defRPr/>
            </a:pPr>
            <a:endParaRPr lang="fr-FR"/>
          </a:p>
        </p:txBody>
      </p:sp>
      <p:sp>
        <p:nvSpPr>
          <p:cNvPr id="4" name="Rectangle 8">
            <a:extLst>
              <a:ext uri="{FF2B5EF4-FFF2-40B4-BE49-F238E27FC236}">
                <a16:creationId xmlns:a16="http://schemas.microsoft.com/office/drawing/2014/main" id="{A0085417-A560-C750-6C9B-BDCF7C7C27A4}"/>
              </a:ext>
            </a:extLst>
          </p:cNvPr>
          <p:cNvSpPr>
            <a:spLocks noGrp="1" noChangeArrowheads="1"/>
          </p:cNvSpPr>
          <p:nvPr>
            <p:ph type="ftr" sz="quarter" idx="11"/>
          </p:nvPr>
        </p:nvSpPr>
        <p:spPr>
          <a:ln/>
        </p:spPr>
        <p:txBody>
          <a:bodyPr/>
          <a:lstStyle>
            <a:lvl1pPr>
              <a:defRPr/>
            </a:lvl1pPr>
          </a:lstStyle>
          <a:p>
            <a:pPr>
              <a:defRPr/>
            </a:pPr>
            <a:endParaRPr lang="fr-FR"/>
          </a:p>
        </p:txBody>
      </p:sp>
      <p:sp>
        <p:nvSpPr>
          <p:cNvPr id="5" name="Rectangle 9">
            <a:extLst>
              <a:ext uri="{FF2B5EF4-FFF2-40B4-BE49-F238E27FC236}">
                <a16:creationId xmlns:a16="http://schemas.microsoft.com/office/drawing/2014/main" id="{887FD7AB-CBD3-F393-9BEB-EB3963D86C04}"/>
              </a:ext>
            </a:extLst>
          </p:cNvPr>
          <p:cNvSpPr>
            <a:spLocks noGrp="1" noChangeArrowheads="1"/>
          </p:cNvSpPr>
          <p:nvPr>
            <p:ph type="sldNum" sz="quarter" idx="12"/>
          </p:nvPr>
        </p:nvSpPr>
        <p:spPr>
          <a:ln/>
        </p:spPr>
        <p:txBody>
          <a:bodyPr/>
          <a:lstStyle>
            <a:lvl1pPr>
              <a:defRPr/>
            </a:lvl1pPr>
          </a:lstStyle>
          <a:p>
            <a:fld id="{596806FC-BF03-8A41-B84A-18DB93A32234}" type="slidenum">
              <a:rPr lang="fr-FR" altLang="fr-FR"/>
              <a:pPr/>
              <a:t>‹N°›</a:t>
            </a:fld>
            <a:endParaRPr lang="fr-FR" altLang="fr-FR"/>
          </a:p>
        </p:txBody>
      </p:sp>
    </p:spTree>
    <p:extLst>
      <p:ext uri="{BB962C8B-B14F-4D97-AF65-F5344CB8AC3E}">
        <p14:creationId xmlns:p14="http://schemas.microsoft.com/office/powerpoint/2010/main" val="4282132869"/>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48139236-313B-AF9F-A11B-6E669CB9FE31}"/>
              </a:ext>
            </a:extLst>
          </p:cNvPr>
          <p:cNvSpPr>
            <a:spLocks noGrp="1" noChangeArrowheads="1"/>
          </p:cNvSpPr>
          <p:nvPr>
            <p:ph type="dt" sz="half" idx="10"/>
          </p:nvPr>
        </p:nvSpPr>
        <p:spPr>
          <a:ln/>
        </p:spPr>
        <p:txBody>
          <a:bodyPr/>
          <a:lstStyle>
            <a:lvl1pPr>
              <a:defRPr/>
            </a:lvl1pPr>
          </a:lstStyle>
          <a:p>
            <a:pPr>
              <a:defRPr/>
            </a:pPr>
            <a:endParaRPr lang="fr-FR"/>
          </a:p>
        </p:txBody>
      </p:sp>
      <p:sp>
        <p:nvSpPr>
          <p:cNvPr id="3" name="Rectangle 8">
            <a:extLst>
              <a:ext uri="{FF2B5EF4-FFF2-40B4-BE49-F238E27FC236}">
                <a16:creationId xmlns:a16="http://schemas.microsoft.com/office/drawing/2014/main" id="{766DA995-A135-8764-E85D-9D5CB8F95259}"/>
              </a:ext>
            </a:extLst>
          </p:cNvPr>
          <p:cNvSpPr>
            <a:spLocks noGrp="1" noChangeArrowheads="1"/>
          </p:cNvSpPr>
          <p:nvPr>
            <p:ph type="ftr" sz="quarter" idx="11"/>
          </p:nvPr>
        </p:nvSpPr>
        <p:spPr>
          <a:ln/>
        </p:spPr>
        <p:txBody>
          <a:bodyPr/>
          <a:lstStyle>
            <a:lvl1pPr>
              <a:defRPr/>
            </a:lvl1pPr>
          </a:lstStyle>
          <a:p>
            <a:pPr>
              <a:defRPr/>
            </a:pPr>
            <a:endParaRPr lang="fr-FR"/>
          </a:p>
        </p:txBody>
      </p:sp>
      <p:sp>
        <p:nvSpPr>
          <p:cNvPr id="4" name="Rectangle 9">
            <a:extLst>
              <a:ext uri="{FF2B5EF4-FFF2-40B4-BE49-F238E27FC236}">
                <a16:creationId xmlns:a16="http://schemas.microsoft.com/office/drawing/2014/main" id="{45F3EE1D-7076-C277-0A8A-54C6B0361035}"/>
              </a:ext>
            </a:extLst>
          </p:cNvPr>
          <p:cNvSpPr>
            <a:spLocks noGrp="1" noChangeArrowheads="1"/>
          </p:cNvSpPr>
          <p:nvPr>
            <p:ph type="sldNum" sz="quarter" idx="12"/>
          </p:nvPr>
        </p:nvSpPr>
        <p:spPr>
          <a:ln/>
        </p:spPr>
        <p:txBody>
          <a:bodyPr/>
          <a:lstStyle>
            <a:lvl1pPr>
              <a:defRPr/>
            </a:lvl1pPr>
          </a:lstStyle>
          <a:p>
            <a:fld id="{CC821595-F93C-474D-949B-B4D81774515A}" type="slidenum">
              <a:rPr lang="fr-FR" altLang="fr-FR"/>
              <a:pPr/>
              <a:t>‹N°›</a:t>
            </a:fld>
            <a:endParaRPr lang="fr-FR" altLang="fr-FR"/>
          </a:p>
        </p:txBody>
      </p:sp>
    </p:spTree>
    <p:extLst>
      <p:ext uri="{BB962C8B-B14F-4D97-AF65-F5344CB8AC3E}">
        <p14:creationId xmlns:p14="http://schemas.microsoft.com/office/powerpoint/2010/main" val="406052106"/>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Rectangle 7">
            <a:extLst>
              <a:ext uri="{FF2B5EF4-FFF2-40B4-BE49-F238E27FC236}">
                <a16:creationId xmlns:a16="http://schemas.microsoft.com/office/drawing/2014/main" id="{27C946C4-6DA9-AF69-0FDF-2029BDD002B2}"/>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8">
            <a:extLst>
              <a:ext uri="{FF2B5EF4-FFF2-40B4-BE49-F238E27FC236}">
                <a16:creationId xmlns:a16="http://schemas.microsoft.com/office/drawing/2014/main" id="{076887B8-D1AE-6C1B-9DA2-5F69A812A178}"/>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9">
            <a:extLst>
              <a:ext uri="{FF2B5EF4-FFF2-40B4-BE49-F238E27FC236}">
                <a16:creationId xmlns:a16="http://schemas.microsoft.com/office/drawing/2014/main" id="{283D216A-C3DF-CE9A-8F03-ADE65AF9BAEF}"/>
              </a:ext>
            </a:extLst>
          </p:cNvPr>
          <p:cNvSpPr>
            <a:spLocks noGrp="1" noChangeArrowheads="1"/>
          </p:cNvSpPr>
          <p:nvPr>
            <p:ph type="sldNum" sz="quarter" idx="12"/>
          </p:nvPr>
        </p:nvSpPr>
        <p:spPr>
          <a:ln/>
        </p:spPr>
        <p:txBody>
          <a:bodyPr/>
          <a:lstStyle>
            <a:lvl1pPr>
              <a:defRPr/>
            </a:lvl1pPr>
          </a:lstStyle>
          <a:p>
            <a:fld id="{B62D12CC-C9C4-B146-9C94-82E9AB7E1A43}" type="slidenum">
              <a:rPr lang="fr-FR" altLang="fr-FR"/>
              <a:pPr/>
              <a:t>‹N°›</a:t>
            </a:fld>
            <a:endParaRPr lang="fr-FR" altLang="fr-FR"/>
          </a:p>
        </p:txBody>
      </p:sp>
    </p:spTree>
    <p:extLst>
      <p:ext uri="{BB962C8B-B14F-4D97-AF65-F5344CB8AC3E}">
        <p14:creationId xmlns:p14="http://schemas.microsoft.com/office/powerpoint/2010/main" val="1316101132"/>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Rectangle 7">
            <a:extLst>
              <a:ext uri="{FF2B5EF4-FFF2-40B4-BE49-F238E27FC236}">
                <a16:creationId xmlns:a16="http://schemas.microsoft.com/office/drawing/2014/main" id="{67080D97-E8E7-323F-0BA2-1804F34DEA72}"/>
              </a:ext>
            </a:extLst>
          </p:cNvPr>
          <p:cNvSpPr>
            <a:spLocks noGrp="1" noChangeArrowheads="1"/>
          </p:cNvSpPr>
          <p:nvPr>
            <p:ph type="dt" sz="half" idx="10"/>
          </p:nvPr>
        </p:nvSpPr>
        <p:spPr>
          <a:ln/>
        </p:spPr>
        <p:txBody>
          <a:bodyPr/>
          <a:lstStyle>
            <a:lvl1pPr>
              <a:defRPr/>
            </a:lvl1pPr>
          </a:lstStyle>
          <a:p>
            <a:pPr>
              <a:defRPr/>
            </a:pPr>
            <a:endParaRPr lang="fr-FR"/>
          </a:p>
        </p:txBody>
      </p:sp>
      <p:sp>
        <p:nvSpPr>
          <p:cNvPr id="6" name="Rectangle 8">
            <a:extLst>
              <a:ext uri="{FF2B5EF4-FFF2-40B4-BE49-F238E27FC236}">
                <a16:creationId xmlns:a16="http://schemas.microsoft.com/office/drawing/2014/main" id="{6F1A6B9D-690A-DE72-2297-8458FF43BE06}"/>
              </a:ext>
            </a:extLst>
          </p:cNvPr>
          <p:cNvSpPr>
            <a:spLocks noGrp="1" noChangeArrowheads="1"/>
          </p:cNvSpPr>
          <p:nvPr>
            <p:ph type="ftr" sz="quarter" idx="11"/>
          </p:nvPr>
        </p:nvSpPr>
        <p:spPr>
          <a:ln/>
        </p:spPr>
        <p:txBody>
          <a:bodyPr/>
          <a:lstStyle>
            <a:lvl1pPr>
              <a:defRPr/>
            </a:lvl1pPr>
          </a:lstStyle>
          <a:p>
            <a:pPr>
              <a:defRPr/>
            </a:pPr>
            <a:endParaRPr lang="fr-FR"/>
          </a:p>
        </p:txBody>
      </p:sp>
      <p:sp>
        <p:nvSpPr>
          <p:cNvPr id="7" name="Rectangle 9">
            <a:extLst>
              <a:ext uri="{FF2B5EF4-FFF2-40B4-BE49-F238E27FC236}">
                <a16:creationId xmlns:a16="http://schemas.microsoft.com/office/drawing/2014/main" id="{9DFE2820-6D1C-5121-C131-C182C94C58F9}"/>
              </a:ext>
            </a:extLst>
          </p:cNvPr>
          <p:cNvSpPr>
            <a:spLocks noGrp="1" noChangeArrowheads="1"/>
          </p:cNvSpPr>
          <p:nvPr>
            <p:ph type="sldNum" sz="quarter" idx="12"/>
          </p:nvPr>
        </p:nvSpPr>
        <p:spPr>
          <a:ln/>
        </p:spPr>
        <p:txBody>
          <a:bodyPr/>
          <a:lstStyle>
            <a:lvl1pPr>
              <a:defRPr/>
            </a:lvl1pPr>
          </a:lstStyle>
          <a:p>
            <a:fld id="{0AF030A6-E04C-724C-AD74-4CC9C889A83B}" type="slidenum">
              <a:rPr lang="fr-FR" altLang="fr-FR"/>
              <a:pPr/>
              <a:t>‹N°›</a:t>
            </a:fld>
            <a:endParaRPr lang="fr-FR" altLang="fr-FR"/>
          </a:p>
        </p:txBody>
      </p:sp>
    </p:spTree>
    <p:extLst>
      <p:ext uri="{BB962C8B-B14F-4D97-AF65-F5344CB8AC3E}">
        <p14:creationId xmlns:p14="http://schemas.microsoft.com/office/powerpoint/2010/main" val="370017744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90DDB9F8-C52E-B946-D953-EC08394121A5}"/>
              </a:ext>
            </a:extLst>
          </p:cNvPr>
          <p:cNvGrpSpPr>
            <a:grpSpLocks/>
          </p:cNvGrpSpPr>
          <p:nvPr/>
        </p:nvGrpSpPr>
        <p:grpSpPr bwMode="auto">
          <a:xfrm>
            <a:off x="0" y="0"/>
            <a:ext cx="2667000" cy="6858000"/>
            <a:chOff x="0" y="0"/>
            <a:chExt cx="1680" cy="4320"/>
          </a:xfrm>
        </p:grpSpPr>
        <p:sp>
          <p:nvSpPr>
            <p:cNvPr id="174083" name="Rectangle 3">
              <a:extLst>
                <a:ext uri="{FF2B5EF4-FFF2-40B4-BE49-F238E27FC236}">
                  <a16:creationId xmlns:a16="http://schemas.microsoft.com/office/drawing/2014/main" id="{34D26738-0A77-134F-BCD0-B6064875A052}"/>
                </a:ext>
              </a:extLst>
            </p:cNvPr>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a:noFill/>
            </a:ln>
            <a:effectLst/>
          </p:spPr>
          <p:txBody>
            <a:bodyPr wrap="none" anchor="ctr"/>
            <a:lstStyle/>
            <a:p>
              <a:pPr algn="ctr" eaLnBrk="1" hangingPunct="1">
                <a:defRPr/>
              </a:pPr>
              <a:endParaRPr lang="fr-FR">
                <a:latin typeface="Arial" charset="0"/>
                <a:ea typeface="ＭＳ Ｐゴシック" charset="0"/>
                <a:cs typeface="ＭＳ Ｐゴシック" charset="0"/>
              </a:endParaRPr>
            </a:p>
          </p:txBody>
        </p:sp>
        <p:pic>
          <p:nvPicPr>
            <p:cNvPr id="1033" name="Picture 4" descr="slidemaster_med3">
              <a:extLst>
                <a:ext uri="{FF2B5EF4-FFF2-40B4-BE49-F238E27FC236}">
                  <a16:creationId xmlns:a16="http://schemas.microsoft.com/office/drawing/2014/main" id="{707446C8-9624-BAF7-E3D9-F66386AD7093}"/>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ltGray">
            <a:xfrm>
              <a:off x="0" y="0"/>
              <a:ext cx="1348"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085" name="Rectangle 5">
            <a:extLst>
              <a:ext uri="{FF2B5EF4-FFF2-40B4-BE49-F238E27FC236}">
                <a16:creationId xmlns:a16="http://schemas.microsoft.com/office/drawing/2014/main" id="{E9525277-E67B-A44D-9F81-284BDC623D80}"/>
              </a:ext>
            </a:extLst>
          </p:cNvPr>
          <p:cNvSpPr>
            <a:spLocks noGrp="1" noChangeArrowheads="1"/>
          </p:cNvSpPr>
          <p:nvPr>
            <p:ph type="title"/>
          </p:nvPr>
        </p:nvSpPr>
        <p:spPr bwMode="auto">
          <a:xfrm>
            <a:off x="2438400" y="228600"/>
            <a:ext cx="6400800" cy="12192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74086" name="Rectangle 6">
            <a:extLst>
              <a:ext uri="{FF2B5EF4-FFF2-40B4-BE49-F238E27FC236}">
                <a16:creationId xmlns:a16="http://schemas.microsoft.com/office/drawing/2014/main" id="{1663F4CD-C424-C042-BCD6-512C010E586D}"/>
              </a:ext>
            </a:extLst>
          </p:cNvPr>
          <p:cNvSpPr>
            <a:spLocks noGrp="1" noChangeArrowheads="1"/>
          </p:cNvSpPr>
          <p:nvPr>
            <p:ph type="body" idx="1"/>
          </p:nvPr>
        </p:nvSpPr>
        <p:spPr bwMode="auto">
          <a:xfrm>
            <a:off x="2438400" y="1600200"/>
            <a:ext cx="6400800" cy="4495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74087" name="Rectangle 7">
            <a:extLst>
              <a:ext uri="{FF2B5EF4-FFF2-40B4-BE49-F238E27FC236}">
                <a16:creationId xmlns:a16="http://schemas.microsoft.com/office/drawing/2014/main" id="{677D6594-EF22-9543-8ED9-8B5C5F4C8FF0}"/>
              </a:ext>
            </a:extLst>
          </p:cNvPr>
          <p:cNvSpPr>
            <a:spLocks noGrp="1" noChangeArrowheads="1"/>
          </p:cNvSpPr>
          <p:nvPr>
            <p:ph type="dt" sz="half" idx="2"/>
          </p:nvPr>
        </p:nvSpPr>
        <p:spPr bwMode="auto">
          <a:xfrm>
            <a:off x="152400" y="6248400"/>
            <a:ext cx="1901825"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DDDDDD"/>
                  </a:outerShdw>
                </a:effectLst>
                <a:latin typeface="Arial" charset="0"/>
                <a:ea typeface="ＭＳ Ｐゴシック" charset="0"/>
                <a:cs typeface="ＭＳ Ｐゴシック" charset="0"/>
              </a:defRPr>
            </a:lvl1pPr>
          </a:lstStyle>
          <a:p>
            <a:pPr>
              <a:defRPr/>
            </a:pPr>
            <a:endParaRPr lang="fr-FR"/>
          </a:p>
        </p:txBody>
      </p:sp>
      <p:sp>
        <p:nvSpPr>
          <p:cNvPr id="174088" name="Rectangle 8">
            <a:extLst>
              <a:ext uri="{FF2B5EF4-FFF2-40B4-BE49-F238E27FC236}">
                <a16:creationId xmlns:a16="http://schemas.microsoft.com/office/drawing/2014/main" id="{2DE38ED1-5714-2B4F-B278-00CA51AC9A2E}"/>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DDDDDD"/>
                  </a:outerShdw>
                </a:effectLst>
                <a:latin typeface="Arial" charset="0"/>
                <a:ea typeface="ＭＳ Ｐゴシック" charset="0"/>
                <a:cs typeface="ＭＳ Ｐゴシック" charset="0"/>
              </a:defRPr>
            </a:lvl1pPr>
          </a:lstStyle>
          <a:p>
            <a:pPr>
              <a:defRPr/>
            </a:pPr>
            <a:endParaRPr lang="fr-FR"/>
          </a:p>
        </p:txBody>
      </p:sp>
      <p:sp>
        <p:nvSpPr>
          <p:cNvPr id="174089" name="Rectangle 9">
            <a:extLst>
              <a:ext uri="{FF2B5EF4-FFF2-40B4-BE49-F238E27FC236}">
                <a16:creationId xmlns:a16="http://schemas.microsoft.com/office/drawing/2014/main" id="{3A366920-14EF-864B-92BF-6086ECB0F6B8}"/>
              </a:ext>
            </a:extLst>
          </p:cNvPr>
          <p:cNvSpPr>
            <a:spLocks noGrp="1" noChangeArrowheads="1"/>
          </p:cNvSpPr>
          <p:nvPr>
            <p:ph type="sldNum" sz="quarter" idx="4"/>
          </p:nvPr>
        </p:nvSpPr>
        <p:spPr bwMode="auto">
          <a:xfrm>
            <a:off x="6934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C0C0C0"/>
                  </a:outerShdw>
                </a:effectLst>
              </a:defRPr>
            </a:lvl1pPr>
          </a:lstStyle>
          <a:p>
            <a:fld id="{7D13E293-7362-F74D-936F-37DC3DE9B9C8}" type="slidenum">
              <a:rPr lang="fr-FR" altLang="fr-FR"/>
              <a:pPr/>
              <a:t>‹N°›</a:t>
            </a:fld>
            <a:endParaRPr lang="fr-FR" altLang="fr-FR"/>
          </a:p>
        </p:txBody>
      </p:sp>
    </p:spTree>
  </p:cSld>
  <p:clrMap bg1="lt1" tx1="dk1" bg2="lt2" tx2="dk2" accent1="accent1" accent2="accent2" accent3="accent3" accent4="accent4" accent5="accent5" accent6="accent6" hlink="hlink" folHlink="folHlink"/>
  <p:sldLayoutIdLst>
    <p:sldLayoutId id="2147483860"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 id="2147483861" r:id="rId12"/>
  </p:sldLayoutIdLst>
  <p:transition spd="slow"/>
  <p:txStyles>
    <p:titleStyle>
      <a:lvl1pPr algn="l" rtl="0" eaLnBrk="0" fontAlgn="base" hangingPunct="0">
        <a:spcBef>
          <a:spcPct val="0"/>
        </a:spcBef>
        <a:spcAft>
          <a:spcPct val="0"/>
        </a:spcAft>
        <a:defRPr sz="3600" kern="1200">
          <a:solidFill>
            <a:schemeClr val="tx2"/>
          </a:solidFill>
          <a:effectLst>
            <a:outerShdw blurRad="38100" dist="38100" dir="2700000" algn="tl">
              <a:srgbClr val="C0C0C0"/>
            </a:outerShdw>
          </a:effectLst>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ea typeface="ＭＳ Ｐゴシック" charset="-128"/>
          <a:cs typeface="ＭＳ Ｐゴシック" charset="-128"/>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ea typeface="ＭＳ Ｐゴシック" charset="-128"/>
          <a:cs typeface="ＭＳ Ｐゴシック" charset="-128"/>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ea typeface="ＭＳ Ｐゴシック" charset="-128"/>
          <a:cs typeface="ＭＳ Ｐゴシック" charset="-128"/>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ea typeface="ＭＳ Ｐゴシック" charset="-128"/>
          <a:cs typeface="ＭＳ Ｐゴシック" charset="-128"/>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kern="1200">
          <a:solidFill>
            <a:schemeClr val="tx1"/>
          </a:solidFill>
          <a:effectLst>
            <a:outerShdw blurRad="38100" dist="38100" dir="2700000" algn="tl">
              <a:srgbClr val="C0C0C0"/>
            </a:outerShdw>
          </a:effectLst>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kern="1200">
          <a:solidFill>
            <a:schemeClr val="tx1"/>
          </a:solidFill>
          <a:effectLst>
            <a:outerShdw blurRad="38100" dist="38100" dir="2700000" algn="tl">
              <a:srgbClr val="C0C0C0"/>
            </a:outerShdw>
          </a:effectLst>
          <a:latin typeface="+mn-lt"/>
          <a:ea typeface="ＭＳ Ｐゴシック" charset="-128"/>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kern="1200">
          <a:solidFill>
            <a:schemeClr val="tx1"/>
          </a:solidFill>
          <a:effectLst>
            <a:outerShdw blurRad="38100" dist="38100" dir="2700000" algn="tl">
              <a:srgbClr val="C0C0C0"/>
            </a:outerShdw>
          </a:effectLst>
          <a:latin typeface="+mn-lt"/>
          <a:ea typeface="ＭＳ Ｐゴシック" charset="-128"/>
          <a:cs typeface="+mn-cs"/>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kern="1200">
          <a:solidFill>
            <a:schemeClr val="tx1"/>
          </a:solidFill>
          <a:effectLst>
            <a:outerShdw blurRad="38100" dist="38100" dir="2700000" algn="tl">
              <a:srgbClr val="C0C0C0"/>
            </a:outerShdw>
          </a:effectLst>
          <a:latin typeface="+mn-lt"/>
          <a:ea typeface="ＭＳ Ｐゴシック" charset="-128"/>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kern="1200">
          <a:solidFill>
            <a:schemeClr val="tx1"/>
          </a:solidFill>
          <a:effectLst>
            <a:outerShdw blurRad="38100" dist="38100" dir="2700000" algn="tl">
              <a:srgbClr val="C0C0C0"/>
            </a:outerShdw>
          </a:effectLst>
          <a:latin typeface="+mn-lt"/>
          <a:ea typeface="ＭＳ Ｐゴシック"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ouffrance-et-travail.com/guides-pratiques/guide-pratique-medecins-travail/entretien-specifique-salarie/" TargetMode="External"/><Relationship Id="rId2" Type="http://schemas.openxmlformats.org/officeDocument/2006/relationships/hyperlink" Target="http://souffrance-et-travail.com/guides-pratiques/guide-pratique-medecins-travail/visite-prerepri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ouffrance-et-travail.com/guides-pratiques/guide-pratique-medecins-travail/mutation-medicale/" TargetMode="External"/><Relationship Id="rId2" Type="http://schemas.openxmlformats.org/officeDocument/2006/relationships/hyperlink" Target="http://souffrance-et-travail.com/infos-utiles/questions-importantes/qui-fait-quoi/"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E9AD476D-155A-4A47-9D20-69971B0B60BA}"/>
              </a:ext>
            </a:extLst>
          </p:cNvPr>
          <p:cNvSpPr>
            <a:spLocks noGrp="1" noChangeArrowheads="1"/>
          </p:cNvSpPr>
          <p:nvPr>
            <p:ph type="ctrTitle"/>
          </p:nvPr>
        </p:nvSpPr>
        <p:spPr>
          <a:xfrm>
            <a:off x="900113" y="836613"/>
            <a:ext cx="7620000" cy="2057400"/>
          </a:xfrm>
        </p:spPr>
        <p:txBody>
          <a:bodyPr/>
          <a:lstStyle/>
          <a:p>
            <a:pPr eaLnBrk="1" hangingPunct="1">
              <a:defRPr/>
            </a:pPr>
            <a:r>
              <a:rPr lang="fr-FR" altLang="fr-FR" dirty="0">
                <a:ea typeface="ＭＳ Ｐゴシック" panose="020B0600070205080204" pitchFamily="34" charset="-128"/>
              </a:rPr>
              <a:t> La Souffrance au travail</a:t>
            </a:r>
            <a:br>
              <a:rPr lang="fr-FR" altLang="ja-JP" sz="3600" b="1" dirty="0">
                <a:solidFill>
                  <a:srgbClr val="CC0000"/>
                </a:solidFill>
                <a:effectLst/>
                <a:ea typeface="ＭＳ Ｐゴシック" panose="020B0600070205080204" pitchFamily="34" charset="-128"/>
              </a:rPr>
            </a:br>
            <a:r>
              <a:rPr lang="fr-FR" altLang="ja-JP" sz="3600" b="1" dirty="0">
                <a:solidFill>
                  <a:srgbClr val="CC0000"/>
                </a:solidFill>
                <a:effectLst/>
                <a:ea typeface="ＭＳ Ｐゴシック" panose="020B0600070205080204" pitchFamily="34" charset="-128"/>
              </a:rPr>
              <a:t>comment l’éviter, la soigner ?</a:t>
            </a:r>
            <a:endParaRPr lang="fr-FR" altLang="fr-FR" sz="3600" b="1" dirty="0">
              <a:solidFill>
                <a:srgbClr val="CC0000"/>
              </a:solidFill>
              <a:effectLst/>
              <a:ea typeface="ＭＳ Ｐゴシック" panose="020B0600070205080204" pitchFamily="34" charset="-128"/>
            </a:endParaRPr>
          </a:p>
        </p:txBody>
      </p:sp>
      <p:sp>
        <p:nvSpPr>
          <p:cNvPr id="67587" name="Rectangle 3">
            <a:extLst>
              <a:ext uri="{FF2B5EF4-FFF2-40B4-BE49-F238E27FC236}">
                <a16:creationId xmlns:a16="http://schemas.microsoft.com/office/drawing/2014/main" id="{8F9EFFCC-7F08-FB42-8EF8-D84CC0415F4C}"/>
              </a:ext>
            </a:extLst>
          </p:cNvPr>
          <p:cNvSpPr>
            <a:spLocks noGrp="1" noChangeArrowheads="1"/>
          </p:cNvSpPr>
          <p:nvPr>
            <p:ph type="subTitle" idx="1"/>
          </p:nvPr>
        </p:nvSpPr>
        <p:spPr>
          <a:xfrm>
            <a:off x="755650" y="3200400"/>
            <a:ext cx="7993063" cy="3657600"/>
          </a:xfrm>
        </p:spPr>
        <p:txBody>
          <a:bodyPr/>
          <a:lstStyle/>
          <a:p>
            <a:pPr eaLnBrk="1" hangingPunct="1">
              <a:lnSpc>
                <a:spcPct val="80000"/>
              </a:lnSpc>
              <a:defRPr/>
            </a:pPr>
            <a:endParaRPr lang="fr-FR" altLang="fr-FR" sz="2400" b="1" dirty="0">
              <a:ea typeface="ＭＳ Ｐゴシック" panose="020B0600070205080204" pitchFamily="34" charset="-128"/>
            </a:endParaRPr>
          </a:p>
          <a:p>
            <a:pPr eaLnBrk="1" hangingPunct="1">
              <a:lnSpc>
                <a:spcPct val="80000"/>
              </a:lnSpc>
              <a:defRPr/>
            </a:pPr>
            <a:r>
              <a:rPr lang="fr-FR" altLang="fr-FR" sz="2000" b="1" dirty="0">
                <a:effectLst/>
                <a:ea typeface="ＭＳ Ｐゴシック" panose="020B0600070205080204" pitchFamily="34" charset="-128"/>
              </a:rPr>
              <a:t>Marie PEZE</a:t>
            </a:r>
          </a:p>
          <a:p>
            <a:pPr eaLnBrk="1" hangingPunct="1">
              <a:lnSpc>
                <a:spcPct val="80000"/>
              </a:lnSpc>
              <a:defRPr/>
            </a:pPr>
            <a:r>
              <a:rPr lang="fr-FR" altLang="fr-FR" sz="2000" b="1" dirty="0">
                <a:effectLst/>
                <a:ea typeface="ＭＳ Ｐゴシック" panose="020B0600070205080204" pitchFamily="34" charset="-128"/>
              </a:rPr>
              <a:t>Docteur en psychologie, psychanalyste</a:t>
            </a:r>
          </a:p>
          <a:p>
            <a:pPr eaLnBrk="1" hangingPunct="1">
              <a:lnSpc>
                <a:spcPct val="80000"/>
              </a:lnSpc>
              <a:defRPr/>
            </a:pPr>
            <a:r>
              <a:rPr lang="fr-FR" altLang="fr-FR" sz="2000" b="1" dirty="0">
                <a:effectLst/>
                <a:ea typeface="ＭＳ Ｐゴシック" panose="020B0600070205080204" pitchFamily="34" charset="-128"/>
              </a:rPr>
              <a:t>Ancien expert judiciaire</a:t>
            </a:r>
          </a:p>
          <a:p>
            <a:pPr eaLnBrk="1" hangingPunct="1">
              <a:lnSpc>
                <a:spcPct val="80000"/>
              </a:lnSpc>
              <a:defRPr/>
            </a:pPr>
            <a:r>
              <a:rPr lang="fr-FR" altLang="fr-FR" sz="2000" b="1" dirty="0">
                <a:effectLst/>
                <a:ea typeface="ＭＳ Ｐゴシック" panose="020B0600070205080204" pitchFamily="34" charset="-128"/>
              </a:rPr>
              <a:t>Responsable du réseau de consultations souffrance et travail</a:t>
            </a:r>
          </a:p>
          <a:p>
            <a:pPr eaLnBrk="1" hangingPunct="1">
              <a:lnSpc>
                <a:spcPct val="80000"/>
              </a:lnSpc>
              <a:defRPr/>
            </a:pPr>
            <a:r>
              <a:rPr lang="fr-FR" altLang="fr-FR" sz="2000" b="1" dirty="0">
                <a:effectLst/>
                <a:ea typeface="ＭＳ Ｐゴシック" panose="020B0600070205080204" pitchFamily="34" charset="-128"/>
              </a:rPr>
              <a:t>Souffrance- et- travail.com</a:t>
            </a:r>
          </a:p>
        </p:txBody>
      </p:sp>
      <p:pic>
        <p:nvPicPr>
          <p:cNvPr id="14339" name="Picture 4" descr="LOGO CHU">
            <a:extLst>
              <a:ext uri="{FF2B5EF4-FFF2-40B4-BE49-F238E27FC236}">
                <a16:creationId xmlns:a16="http://schemas.microsoft.com/office/drawing/2014/main" id="{156B86B1-5BD0-79DE-780A-74EA853562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4365625"/>
            <a:ext cx="7874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5" descr="logo-bureautique-standard-quadri">
            <a:extLst>
              <a:ext uri="{FF2B5EF4-FFF2-40B4-BE49-F238E27FC236}">
                <a16:creationId xmlns:a16="http://schemas.microsoft.com/office/drawing/2014/main" id="{A3CE8043-19E5-E41F-7664-E74F5A93BC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550" y="4437063"/>
            <a:ext cx="633413"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4FA39-1266-7645-9C03-FC8931D580CE}"/>
              </a:ext>
            </a:extLst>
          </p:cNvPr>
          <p:cNvSpPr>
            <a:spLocks noGrp="1"/>
          </p:cNvSpPr>
          <p:nvPr>
            <p:ph type="title"/>
          </p:nvPr>
        </p:nvSpPr>
        <p:spPr/>
        <p:txBody>
          <a:bodyPr/>
          <a:lstStyle/>
          <a:p>
            <a:pPr>
              <a:defRPr/>
            </a:pPr>
            <a:r>
              <a:rPr lang="en-GB" altLang="fr-FR" sz="2800" b="1">
                <a:solidFill>
                  <a:srgbClr val="FF0000"/>
                </a:solidFill>
                <a:ea typeface="ＭＳ Ｐゴシック" panose="020B0600070205080204" pitchFamily="34" charset="-128"/>
              </a:rPr>
              <a:t>Les caractéristiques des nouvelles organisations du travail</a:t>
            </a:r>
            <a:br>
              <a:rPr lang="fr-FR" altLang="fr-FR">
                <a:solidFill>
                  <a:srgbClr val="FF0000"/>
                </a:solidFill>
                <a:ea typeface="ＭＳ Ｐゴシック" panose="020B0600070205080204" pitchFamily="34" charset="-128"/>
              </a:rPr>
            </a:br>
            <a:endParaRPr lang="en-US" altLang="fr-FR">
              <a:solidFill>
                <a:srgbClr val="FF0000"/>
              </a:solidFill>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BB85B6D2-396B-3E47-9106-BA548D0D1275}"/>
              </a:ext>
            </a:extLst>
          </p:cNvPr>
          <p:cNvSpPr>
            <a:spLocks noGrp="1"/>
          </p:cNvSpPr>
          <p:nvPr>
            <p:ph idx="1"/>
          </p:nvPr>
        </p:nvSpPr>
        <p:spPr/>
        <p:txBody>
          <a:bodyPr/>
          <a:lstStyle/>
          <a:p>
            <a:pPr>
              <a:defRPr/>
            </a:pPr>
            <a:r>
              <a:rPr lang="en-GB" altLang="fr-FR" sz="1800">
                <a:ea typeface="ＭＳ Ｐゴシック" panose="020B0600070205080204" pitchFamily="34" charset="-128"/>
              </a:rPr>
              <a:t>Charge de travail (accroissement, intensité, complexité)</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Individualisation (objectifs individualisés, entretiens d’évaluation, reporting)</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Pilotage par l’aval (confrontation directe à la demande des clients, des usagers)</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Management des objectifs et plus du travail (gestion des performances)</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Abandon de certains critères de qualité, banalisé par la hiérarchie dans la mesure où le salarié réalise une économie de moyens tout en préservant les exigences considérées comme centrales par les directions</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Procédures – communication – qualité totale</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Informatisation</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Réorganisations permanentes</a:t>
            </a:r>
            <a:endParaRPr lang="fr-FR" altLang="fr-FR" sz="1800">
              <a:ea typeface="ＭＳ Ｐゴシック" panose="020B0600070205080204" pitchFamily="34" charset="-128"/>
            </a:endParaRPr>
          </a:p>
          <a:p>
            <a:pPr>
              <a:defRPr/>
            </a:pPr>
            <a:r>
              <a:rPr lang="en-GB" altLang="fr-FR" sz="1800">
                <a:ea typeface="ＭＳ Ｐゴシック" panose="020B0600070205080204" pitchFamily="34" charset="-128"/>
              </a:rPr>
              <a:t>Production en mode dégradé</a:t>
            </a:r>
            <a:endParaRPr lang="fr-FR" altLang="fr-FR" sz="1800">
              <a:ea typeface="ＭＳ Ｐゴシック" panose="020B0600070205080204" pitchFamily="34" charset="-128"/>
            </a:endParaRP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4" name="Rectangle 2">
            <a:extLst>
              <a:ext uri="{FF2B5EF4-FFF2-40B4-BE49-F238E27FC236}">
                <a16:creationId xmlns:a16="http://schemas.microsoft.com/office/drawing/2014/main" id="{7A805054-BD19-AD41-B435-768DA8345F7B}"/>
              </a:ext>
            </a:extLst>
          </p:cNvPr>
          <p:cNvSpPr>
            <a:spLocks noGrp="1" noChangeArrowheads="1"/>
          </p:cNvSpPr>
          <p:nvPr>
            <p:ph type="title"/>
          </p:nvPr>
        </p:nvSpPr>
        <p:spPr/>
        <p:txBody>
          <a:bodyPr/>
          <a:lstStyle/>
          <a:p>
            <a:pPr eaLnBrk="1" hangingPunct="1">
              <a:defRPr/>
            </a:pPr>
            <a:r>
              <a:rPr lang="fr-FR" altLang="fr-FR" sz="3200" b="1">
                <a:solidFill>
                  <a:srgbClr val="FF0000"/>
                </a:solidFill>
                <a:ea typeface="ＭＳ Ｐゴシック" panose="020B0600070205080204" pitchFamily="34" charset="-128"/>
              </a:rPr>
              <a:t>Spécificités liées à l'exercice professionnel en milieu de soins</a:t>
            </a:r>
          </a:p>
        </p:txBody>
      </p:sp>
      <p:sp>
        <p:nvSpPr>
          <p:cNvPr id="71685" name="Rectangle 3">
            <a:extLst>
              <a:ext uri="{FF2B5EF4-FFF2-40B4-BE49-F238E27FC236}">
                <a16:creationId xmlns:a16="http://schemas.microsoft.com/office/drawing/2014/main" id="{37209245-91FD-0D41-8D8F-B0FDB6891BE0}"/>
              </a:ext>
            </a:extLst>
          </p:cNvPr>
          <p:cNvSpPr>
            <a:spLocks noGrp="1" noChangeArrowheads="1"/>
          </p:cNvSpPr>
          <p:nvPr>
            <p:ph idx="1"/>
          </p:nvPr>
        </p:nvSpPr>
        <p:spPr/>
        <p:txBody>
          <a:bodyPr/>
          <a:lstStyle/>
          <a:p>
            <a:pPr algn="just" eaLnBrk="1" hangingPunct="1">
              <a:defRPr/>
            </a:pPr>
            <a:r>
              <a:rPr lang="en-US" altLang="fr-FR" sz="1800" b="1">
                <a:ea typeface="ＭＳ Ｐゴシック" panose="020B0600070205080204" pitchFamily="34" charset="-128"/>
              </a:rPr>
              <a:t>Réforme de la tarification </a:t>
            </a:r>
          </a:p>
          <a:p>
            <a:pPr algn="just" eaLnBrk="1" hangingPunct="1">
              <a:defRPr/>
            </a:pPr>
            <a:r>
              <a:rPr lang="en-US" altLang="fr-FR" sz="1800" b="1">
                <a:ea typeface="ＭＳ Ｐゴシック" panose="020B0600070205080204" pitchFamily="34" charset="-128"/>
              </a:rPr>
              <a:t>Logique économique, dimension productiviste des soins </a:t>
            </a:r>
          </a:p>
          <a:p>
            <a:pPr algn="just" eaLnBrk="1" hangingPunct="1">
              <a:defRPr/>
            </a:pPr>
            <a:r>
              <a:rPr lang="en-US" altLang="fr-FR" sz="1800" b="1">
                <a:ea typeface="ＭＳ Ｐゴシック" panose="020B0600070205080204" pitchFamily="34" charset="-128"/>
              </a:rPr>
              <a:t>Augmentation de l’activité, maîtrise de la dépense, objectif d’efficience, renforcement des outils de gestion analytique </a:t>
            </a:r>
          </a:p>
          <a:p>
            <a:pPr algn="just" eaLnBrk="1" hangingPunct="1">
              <a:defRPr/>
            </a:pPr>
            <a:r>
              <a:rPr lang="en-US" altLang="fr-FR" sz="1800" b="1">
                <a:ea typeface="ＭＳ Ｐゴシック" panose="020B0600070205080204" pitchFamily="34" charset="-128"/>
              </a:rPr>
              <a:t>Impacts sur les pratiques cliniques des soignants  </a:t>
            </a:r>
          </a:p>
          <a:p>
            <a:pPr algn="just" eaLnBrk="1" hangingPunct="1">
              <a:defRPr/>
            </a:pPr>
            <a:r>
              <a:rPr lang="en-US" altLang="fr-FR" sz="1800" b="1">
                <a:ea typeface="ＭＳ Ｐゴシック" panose="020B0600070205080204" pitchFamily="34" charset="-128"/>
              </a:rPr>
              <a:t>Plus de soins ciblés et rentables souvent mal vécus par les soignants</a:t>
            </a:r>
          </a:p>
          <a:p>
            <a:pPr algn="just" eaLnBrk="1" hangingPunct="1">
              <a:defRPr/>
            </a:pPr>
            <a:r>
              <a:rPr lang="en-US" altLang="fr-FR" sz="1800" b="1">
                <a:ea typeface="ＭＳ Ｐゴシック" panose="020B0600070205080204" pitchFamily="34" charset="-128"/>
              </a:rPr>
              <a:t>Gestion des entrées et des sorties des patients dans un contexte contraint (DMS courte pour une meilleure rentabilité)</a:t>
            </a:r>
            <a:endParaRPr lang="fr-FR" altLang="fr-FR" sz="1800">
              <a:ea typeface="ＭＳ Ｐゴシック" panose="020B0600070205080204" pitchFamily="34" charset="-128"/>
            </a:endParaRPr>
          </a:p>
        </p:txBody>
      </p:sp>
      <p:sp>
        <p:nvSpPr>
          <p:cNvPr id="71682" name="Espace réservé du pied de page 3">
            <a:extLst>
              <a:ext uri="{FF2B5EF4-FFF2-40B4-BE49-F238E27FC236}">
                <a16:creationId xmlns:a16="http://schemas.microsoft.com/office/drawing/2014/main" id="{73435AC8-D553-0C44-9AF6-B06F2BC00C76}"/>
              </a:ext>
            </a:extLst>
          </p:cNvPr>
          <p:cNvSpPr>
            <a:spLocks noGrp="1"/>
          </p:cNvSpPr>
          <p:nvPr>
            <p:ph type="ftr" sz="quarter" idx="11"/>
          </p:nvPr>
        </p:nvSpPr>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defRPr/>
            </a:pPr>
            <a:endParaRPr lang="fr-FR" sz="1000"/>
          </a:p>
        </p:txBody>
      </p:sp>
      <p:sp>
        <p:nvSpPr>
          <p:cNvPr id="71683" name="Espace réservé du numéro de diapositive 4">
            <a:extLst>
              <a:ext uri="{FF2B5EF4-FFF2-40B4-BE49-F238E27FC236}">
                <a16:creationId xmlns:a16="http://schemas.microsoft.com/office/drawing/2014/main" id="{BD57113E-4AEE-7849-96FD-9A2E7EE5A04F}"/>
              </a:ext>
            </a:extLst>
          </p:cNvPr>
          <p:cNvSpPr>
            <a:spLocks noGrp="1"/>
          </p:cNvSpPr>
          <p:nvPr>
            <p:ph type="sldNum" sz="quarter" idx="12"/>
          </p:nvPr>
        </p:nvSpPr>
        <p:spPr/>
        <p:txBody>
          <a:bodyPr/>
          <a:lstStyle>
            <a:lvl1pPr>
              <a:spcBef>
                <a:spcPct val="20000"/>
              </a:spcBef>
              <a:buClr>
                <a:schemeClr val="hlink"/>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folHlink"/>
              </a:buClr>
              <a:buSzPct val="70000"/>
              <a:buFont typeface="Wingdings"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hlink"/>
              </a:buClr>
              <a:buSzPct val="70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0000"/>
              <a:buFont typeface="Wingdings"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ClrTx/>
              <a:buSzTx/>
              <a:buFontTx/>
              <a:buNone/>
            </a:pPr>
            <a:fld id="{57E84728-ECBF-174B-ADD0-AE729348B484}" type="slidenum">
              <a:rPr lang="fr-FR" altLang="fr-FR" sz="1000"/>
              <a:pPr>
                <a:spcBef>
                  <a:spcPct val="0"/>
                </a:spcBef>
                <a:buClrTx/>
                <a:buSzTx/>
                <a:buFontTx/>
                <a:buNone/>
              </a:pPr>
              <a:t>11</a:t>
            </a:fld>
            <a:endParaRPr lang="fr-FR" altLang="fr-FR" sz="100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47513D65-6C89-EB4F-A6F8-9CBC82066CDB}"/>
              </a:ext>
            </a:extLst>
          </p:cNvPr>
          <p:cNvSpPr>
            <a:spLocks noGrp="1" noChangeArrowheads="1"/>
          </p:cNvSpPr>
          <p:nvPr>
            <p:ph type="title"/>
          </p:nvPr>
        </p:nvSpPr>
        <p:spPr/>
        <p:txBody>
          <a:bodyPr/>
          <a:lstStyle/>
          <a:p>
            <a:pPr eaLnBrk="1" hangingPunct="1">
              <a:defRPr/>
            </a:pPr>
            <a:r>
              <a:rPr lang="fr-FR" altLang="fr-FR" sz="2400" b="1" dirty="0">
                <a:solidFill>
                  <a:srgbClr val="FF0000"/>
                </a:solidFill>
                <a:ea typeface="ＭＳ Ｐゴシック" panose="020B0600070205080204" pitchFamily="34" charset="-128"/>
              </a:rPr>
              <a:t>DES SIGNAUX FAIBLES QU</a:t>
            </a:r>
            <a:r>
              <a:rPr lang="ja-JP" altLang="fr-FR" sz="2400" b="1">
                <a:solidFill>
                  <a:srgbClr val="FF0000"/>
                </a:solidFill>
                <a:ea typeface="ＭＳ Ｐゴシック" panose="020B0600070205080204" pitchFamily="34" charset="-128"/>
              </a:rPr>
              <a:t>’</a:t>
            </a:r>
            <a:r>
              <a:rPr lang="fr-FR" altLang="ja-JP" sz="2400" b="1" dirty="0">
                <a:solidFill>
                  <a:srgbClr val="FF0000"/>
                </a:solidFill>
                <a:ea typeface="ＭＳ Ｐゴシック" panose="020B0600070205080204" pitchFamily="34" charset="-128"/>
              </a:rPr>
              <a:t>IL NE FAUT PAS LAISSER PASSER</a:t>
            </a:r>
            <a:br>
              <a:rPr lang="fr-FR" altLang="ja-JP" b="1" dirty="0">
                <a:solidFill>
                  <a:srgbClr val="FF0000"/>
                </a:solidFill>
                <a:effectLst/>
                <a:ea typeface="ＭＳ Ｐゴシック" panose="020B0600070205080204" pitchFamily="34" charset="-128"/>
              </a:rPr>
            </a:br>
            <a:endParaRPr lang="fr-FR" altLang="fr-FR" sz="3000" b="1" dirty="0">
              <a:solidFill>
                <a:srgbClr val="FF0000"/>
              </a:solidFill>
              <a:effectLst/>
              <a:ea typeface="ＭＳ Ｐゴシック" panose="020B0600070205080204" pitchFamily="34" charset="-128"/>
            </a:endParaRPr>
          </a:p>
        </p:txBody>
      </p:sp>
      <p:sp>
        <p:nvSpPr>
          <p:cNvPr id="148483" name="Rectangle 3">
            <a:extLst>
              <a:ext uri="{FF2B5EF4-FFF2-40B4-BE49-F238E27FC236}">
                <a16:creationId xmlns:a16="http://schemas.microsoft.com/office/drawing/2014/main" id="{B3FF13AE-DF74-BC4D-B19E-B383BE79A747}"/>
              </a:ext>
            </a:extLst>
          </p:cNvPr>
          <p:cNvSpPr>
            <a:spLocks noGrp="1" noChangeArrowheads="1"/>
          </p:cNvSpPr>
          <p:nvPr>
            <p:ph type="body" idx="1"/>
          </p:nvPr>
        </p:nvSpPr>
        <p:spPr/>
        <p:txBody>
          <a:bodyPr/>
          <a:lstStyle/>
          <a:p>
            <a:pPr eaLnBrk="1" hangingPunct="1">
              <a:buFont typeface="Wingdings" pitchFamily="2" charset="2"/>
              <a:buNone/>
              <a:defRPr/>
            </a:pPr>
            <a:endParaRPr lang="fr-FR" altLang="fr-FR">
              <a:ea typeface="ＭＳ Ｐゴシック" panose="020B0600070205080204" pitchFamily="34" charset="-128"/>
            </a:endParaRPr>
          </a:p>
          <a:p>
            <a:pPr>
              <a:buFont typeface="Wingdings" pitchFamily="2" charset="2"/>
              <a:buNone/>
              <a:defRPr/>
            </a:pPr>
            <a:endParaRPr lang="fr-FR" altLang="fr-FR" sz="2400">
              <a:ea typeface="ＭＳ Ｐゴシック" panose="020B0600070205080204" pitchFamily="34" charset="-128"/>
            </a:endParaRPr>
          </a:p>
          <a:p>
            <a:pPr>
              <a:defRPr/>
            </a:pPr>
            <a:r>
              <a:rPr lang="fr-FR" altLang="fr-FR" sz="2400">
                <a:ea typeface="ＭＳ Ｐゴシック" panose="020B0600070205080204" pitchFamily="34" charset="-128"/>
              </a:rPr>
              <a:t>une fatigue indéracinable, un repos qui ne repose plus</a:t>
            </a:r>
          </a:p>
          <a:p>
            <a:pPr>
              <a:defRPr/>
            </a:pPr>
            <a:endParaRPr lang="fr-FR" altLang="fr-FR" sz="2400">
              <a:ea typeface="ＭＳ Ｐゴシック" panose="020B0600070205080204" pitchFamily="34" charset="-128"/>
            </a:endParaRPr>
          </a:p>
          <a:p>
            <a:pPr>
              <a:defRPr/>
            </a:pPr>
            <a:r>
              <a:rPr lang="fr-FR" altLang="fr-FR" sz="2400">
                <a:ea typeface="ＭＳ Ｐゴシック" panose="020B0600070205080204" pitchFamily="34" charset="-128"/>
              </a:rPr>
              <a:t>une perte du plaisir à aller travailler</a:t>
            </a:r>
          </a:p>
          <a:p>
            <a:pPr>
              <a:defRPr/>
            </a:pPr>
            <a:endParaRPr lang="fr-FR" altLang="fr-FR" sz="2400">
              <a:ea typeface="ＭＳ Ｐゴシック" panose="020B0600070205080204" pitchFamily="34" charset="-128"/>
            </a:endParaRPr>
          </a:p>
          <a:p>
            <a:pPr>
              <a:defRPr/>
            </a:pPr>
            <a:r>
              <a:rPr lang="fr-FR" altLang="fr-FR" sz="2400">
                <a:ea typeface="ＭＳ Ｐゴシック" panose="020B0600070205080204" pitchFamily="34" charset="-128"/>
              </a:rPr>
              <a:t>le recours aux produits pour tenir</a:t>
            </a:r>
          </a:p>
          <a:p>
            <a:pPr eaLnBrk="1" hangingPunct="1">
              <a:defRPr/>
            </a:pPr>
            <a:endParaRPr lang="fr-FR" altLang="fr-FR" sz="2400" b="1">
              <a:effectLst/>
              <a:ea typeface="ＭＳ Ｐゴシック" panose="020B0600070205080204" pitchFamily="34" charset="-128"/>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F2511B-F57E-0143-B584-B647A0F95533}"/>
              </a:ext>
            </a:extLst>
          </p:cNvPr>
          <p:cNvSpPr>
            <a:spLocks noGrp="1"/>
          </p:cNvSpPr>
          <p:nvPr>
            <p:ph type="title"/>
          </p:nvPr>
        </p:nvSpPr>
        <p:spPr/>
        <p:txBody>
          <a:bodyPr/>
          <a:lstStyle/>
          <a:p>
            <a:pPr algn="ctr">
              <a:defRPr/>
            </a:pPr>
            <a:r>
              <a:rPr lang="fr-FR" altLang="fr-FR" b="1">
                <a:solidFill>
                  <a:srgbClr val="FF0000"/>
                </a:solidFill>
                <a:ea typeface="ＭＳ Ｐゴシック" panose="020B0600070205080204" pitchFamily="34" charset="-128"/>
              </a:rPr>
              <a:t>TEST DE PROPAGATION DU BURN OUT</a:t>
            </a:r>
          </a:p>
        </p:txBody>
      </p:sp>
      <p:sp>
        <p:nvSpPr>
          <p:cNvPr id="5" name="Espace réservé du contenu 4">
            <a:extLst>
              <a:ext uri="{FF2B5EF4-FFF2-40B4-BE49-F238E27FC236}">
                <a16:creationId xmlns:a16="http://schemas.microsoft.com/office/drawing/2014/main" id="{2D514705-D524-954C-A452-64ADC71C520B}"/>
              </a:ext>
            </a:extLst>
          </p:cNvPr>
          <p:cNvSpPr>
            <a:spLocks noGrp="1"/>
          </p:cNvSpPr>
          <p:nvPr>
            <p:ph idx="1"/>
          </p:nvPr>
        </p:nvSpPr>
        <p:spPr/>
        <p:txBody>
          <a:bodyPr/>
          <a:lstStyle/>
          <a:p>
            <a:pPr>
              <a:buFont typeface="Wingdings" charset="0"/>
              <a:buChar char="n"/>
              <a:defRPr/>
            </a:pPr>
            <a:r>
              <a:rPr lang="fr-FR"/>
              <a:t>Remplir ce questionnaire régulièrement</a:t>
            </a:r>
          </a:p>
          <a:p>
            <a:pPr>
              <a:buFont typeface="Wingdings" charset="0"/>
              <a:buChar char="n"/>
              <a:defRPr/>
            </a:pPr>
            <a:r>
              <a:rPr lang="fr-FR"/>
              <a:t>Le proposer aux personnes de notre entourage professionnel et/ou personnel pour lesquelles nous sommes inquiets</a:t>
            </a:r>
          </a:p>
          <a:p>
            <a:pPr>
              <a:buFont typeface="Wingdings" charset="0"/>
              <a:buChar char="n"/>
              <a:defRPr/>
            </a:pPr>
            <a:r>
              <a:rPr lang="fr-FR">
                <a:solidFill>
                  <a:srgbClr val="FF0000"/>
                </a:solidFill>
              </a:rPr>
              <a:t>Aller consulter avant les signaux forts</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a:extLst>
              <a:ext uri="{FF2B5EF4-FFF2-40B4-BE49-F238E27FC236}">
                <a16:creationId xmlns:a16="http://schemas.microsoft.com/office/drawing/2014/main" id="{A73759F8-EE05-C635-66B4-0AC4069C4A54}"/>
              </a:ext>
            </a:extLst>
          </p:cNvPr>
          <p:cNvSpPr>
            <a:spLocks noGrp="1" noChangeArrowheads="1"/>
          </p:cNvSpPr>
          <p:nvPr>
            <p:ph type="title"/>
          </p:nvPr>
        </p:nvSpPr>
        <p:spPr/>
        <p:txBody>
          <a:bodyPr/>
          <a:lstStyle/>
          <a:p>
            <a:pPr eaLnBrk="1" hangingPunct="1"/>
            <a:r>
              <a:rPr lang="fr-FR" altLang="fr-FR" b="1">
                <a:solidFill>
                  <a:srgbClr val="FF0000"/>
                </a:solidFill>
                <a:effectLst/>
                <a:ea typeface="ＭＳ Ｐゴシック" panose="020B0600070205080204" pitchFamily="34" charset="-128"/>
              </a:rPr>
              <a:t>Burn-out </a:t>
            </a:r>
            <a:r>
              <a:rPr lang="fr-FR" altLang="fr-FR" sz="3200">
                <a:solidFill>
                  <a:srgbClr val="A50021"/>
                </a:solidFill>
                <a:effectLst/>
                <a:ea typeface="ＭＳ Ｐゴシック" panose="020B0600070205080204" pitchFamily="34" charset="-128"/>
              </a:rPr>
              <a:t>:</a:t>
            </a:r>
            <a:r>
              <a:rPr lang="fr-FR" altLang="fr-FR" sz="3200" b="1" u="sng">
                <a:solidFill>
                  <a:srgbClr val="000099"/>
                </a:solidFill>
                <a:effectLst/>
                <a:ea typeface="ＭＳ Ｐゴシック" panose="020B0600070205080204" pitchFamily="34" charset="-128"/>
              </a:rPr>
              <a:t>d</a:t>
            </a:r>
            <a:r>
              <a:rPr lang="ja-JP" altLang="fr-FR" sz="3200" b="1" u="sng">
                <a:solidFill>
                  <a:srgbClr val="000099"/>
                </a:solidFill>
                <a:effectLst/>
                <a:ea typeface="ＭＳ Ｐゴシック" panose="020B0600070205080204" pitchFamily="34" charset="-128"/>
              </a:rPr>
              <a:t>’</a:t>
            </a:r>
            <a:r>
              <a:rPr lang="fr-FR" altLang="ja-JP" sz="3200" b="1" u="sng">
                <a:solidFill>
                  <a:srgbClr val="000099"/>
                </a:solidFill>
                <a:effectLst/>
                <a:ea typeface="ＭＳ Ｐゴシック" panose="020B0600070205080204" pitchFamily="34" charset="-128"/>
              </a:rPr>
              <a:t>abord une manière de travailler</a:t>
            </a:r>
            <a:endParaRPr lang="fr-FR" altLang="fr-FR" sz="3200" b="1">
              <a:solidFill>
                <a:srgbClr val="A50021"/>
              </a:solidFill>
              <a:effectLst/>
              <a:ea typeface="ＭＳ Ｐゴシック" panose="020B0600070205080204" pitchFamily="34" charset="-128"/>
            </a:endParaRPr>
          </a:p>
        </p:txBody>
      </p:sp>
      <p:sp>
        <p:nvSpPr>
          <p:cNvPr id="144387" name="Rectangle 3">
            <a:extLst>
              <a:ext uri="{FF2B5EF4-FFF2-40B4-BE49-F238E27FC236}">
                <a16:creationId xmlns:a16="http://schemas.microsoft.com/office/drawing/2014/main" id="{D6CA4946-9BAE-6F48-A873-1B152B9A8DCF}"/>
              </a:ext>
            </a:extLst>
          </p:cNvPr>
          <p:cNvSpPr>
            <a:spLocks noGrp="1" noChangeArrowheads="1"/>
          </p:cNvSpPr>
          <p:nvPr>
            <p:ph type="body" idx="1"/>
          </p:nvPr>
        </p:nvSpPr>
        <p:spPr>
          <a:xfrm>
            <a:off x="2411413" y="1484313"/>
            <a:ext cx="6400800" cy="4568825"/>
          </a:xfrm>
        </p:spPr>
        <p:txBody>
          <a:bodyPr/>
          <a:lstStyle/>
          <a:p>
            <a:pPr>
              <a:defRPr/>
            </a:pPr>
            <a:r>
              <a:rPr lang="fr-FR" altLang="fr-FR" sz="1400">
                <a:effectLst/>
                <a:ea typeface="ＭＳ Ｐゴシック" panose="020B0600070205080204" pitchFamily="34" charset="-128"/>
              </a:rPr>
              <a:t>Vous aimez votre travail et vous ne comptez pas votre temps et votre investissement. </a:t>
            </a:r>
          </a:p>
          <a:p>
            <a:pPr>
              <a:defRPr/>
            </a:pPr>
            <a:r>
              <a:rPr lang="fr-FR" altLang="fr-FR" sz="1400">
                <a:effectLst/>
                <a:ea typeface="ＭＳ Ｐゴシック" panose="020B0600070205080204" pitchFamily="34" charset="-128"/>
              </a:rPr>
              <a:t>On peut compter sur vous.</a:t>
            </a:r>
          </a:p>
          <a:p>
            <a:pPr>
              <a:defRPr/>
            </a:pPr>
            <a:r>
              <a:rPr lang="fr-FR" altLang="fr-FR" sz="1400">
                <a:effectLst/>
                <a:ea typeface="ＭＳ Ｐゴシック" panose="020B0600070205080204" pitchFamily="34" charset="-128"/>
              </a:rPr>
              <a:t>Les valeurs du travail bien fait, de l’engagement, de l’utilité sociale sont ancrées en vous par votre éducation familiale </a:t>
            </a:r>
          </a:p>
          <a:p>
            <a:pPr>
              <a:defRPr/>
            </a:pPr>
            <a:r>
              <a:rPr lang="fr-FR" altLang="fr-FR" sz="1400">
                <a:effectLst/>
                <a:ea typeface="ＭＳ Ｐゴシック" panose="020B0600070205080204" pitchFamily="34" charset="-128"/>
              </a:rPr>
              <a:t>Vous voulez réussir socialement par votre travail parce que votre milieu d’origine a été source d’épanouissement et que vous voulez vous y maintenir, ou bien de souffrance sociale que vous ne voulez plus retraverser. </a:t>
            </a:r>
          </a:p>
          <a:p>
            <a:pPr>
              <a:defRPr/>
            </a:pPr>
            <a:r>
              <a:rPr lang="fr-FR" altLang="fr-FR" sz="1400">
                <a:effectLst/>
                <a:ea typeface="ＭＳ Ｐゴシック" panose="020B0600070205080204" pitchFamily="34" charset="-128"/>
              </a:rPr>
              <a:t>Vous voulez vous extraire de la masse, être reconnu, et même être le meilleur.</a:t>
            </a:r>
          </a:p>
          <a:p>
            <a:pPr>
              <a:defRPr/>
            </a:pPr>
            <a:r>
              <a:rPr lang="fr-FR" altLang="fr-FR" sz="1400">
                <a:effectLst/>
                <a:ea typeface="ＭＳ Ｐゴシック" panose="020B0600070205080204" pitchFamily="34" charset="-128"/>
              </a:rPr>
              <a:t>Vous êtes un bon petit soldat, vous participez au travail collectif de votre institution, sa renommée fait un peu la vôtre.</a:t>
            </a:r>
          </a:p>
          <a:p>
            <a:pPr>
              <a:defRPr/>
            </a:pPr>
            <a:r>
              <a:rPr lang="fr-FR" altLang="fr-FR" sz="1400">
                <a:effectLst/>
                <a:ea typeface="ＭＳ Ｐゴシック" panose="020B0600070205080204" pitchFamily="34" charset="-128"/>
              </a:rPr>
              <a:t>Vous n’avez pas de notion ou de compréhension particulière de ce que l’on appelle les organisations du travail. Les acteurs prévus par la loi pour vous aider sont perçus par vous au travers de stéréotypes : le médecin du travail est Là pour les autres membres du personnel pas pour les médecins, les syndicats en font trop ou pas assez, le CHSCT, vous ne savez pas trop ce que c’est, ni à quoi ca sert. </a:t>
            </a:r>
          </a:p>
          <a:p>
            <a:pPr>
              <a:defRPr/>
            </a:pPr>
            <a:r>
              <a:rPr lang="fr-FR" altLang="fr-FR" sz="1400">
                <a:effectLst/>
                <a:ea typeface="ＭＳ Ｐゴシック" panose="020B0600070205080204" pitchFamily="34" charset="-128"/>
              </a:rPr>
              <a:t>Vous n’avez de contact qu’avec votre chef de service et de pôle, votre médecin sénior  et c’est à eux  que vous obéissez.</a:t>
            </a:r>
          </a:p>
          <a:p>
            <a:pPr>
              <a:buFont typeface="Wingdings" pitchFamily="2" charset="2"/>
              <a:buNone/>
              <a:defRPr/>
            </a:pPr>
            <a:r>
              <a:rPr lang="fr-FR" altLang="fr-FR" sz="1600" b="1">
                <a:effectLst/>
                <a:ea typeface="ＭＳ Ｐゴシック" panose="020B0600070205080204" pitchFamily="34" charset="-128"/>
              </a:rPr>
              <a:t> </a:t>
            </a:r>
            <a:endParaRPr lang="fr-FR" altLang="fr-FR" sz="1600">
              <a:effectLst/>
              <a:ea typeface="ＭＳ Ｐゴシック" panose="020B0600070205080204" pitchFamily="34" charset="-128"/>
            </a:endParaRPr>
          </a:p>
          <a:p>
            <a:pPr>
              <a:defRPr/>
            </a:pPr>
            <a:endParaRPr lang="fr-FR" altLang="fr-FR" sz="1600" b="1">
              <a:effectLst/>
              <a:ea typeface="ＭＳ Ｐゴシック" panose="020B0600070205080204" pitchFamily="34" charset="-128"/>
            </a:endParaRPr>
          </a:p>
          <a:p>
            <a:pPr eaLnBrk="1" hangingPunct="1">
              <a:buClr>
                <a:schemeClr val="accent1"/>
              </a:buClr>
              <a:buFontTx/>
              <a:buNone/>
              <a:defRPr/>
            </a:pPr>
            <a:endParaRPr lang="fr-FR" altLang="fr-FR" sz="1600" b="1">
              <a:ea typeface="ＭＳ Ｐゴシック" panose="020B0600070205080204" pitchFamily="34" charset="-128"/>
            </a:endParaRPr>
          </a:p>
          <a:p>
            <a:pPr eaLnBrk="1" hangingPunct="1">
              <a:buClr>
                <a:schemeClr val="accent1"/>
              </a:buClr>
              <a:buFontTx/>
              <a:buNone/>
              <a:defRPr/>
            </a:pPr>
            <a:endParaRPr lang="fr-FR" altLang="fr-FR" sz="1600" b="1" u="sng">
              <a:solidFill>
                <a:schemeClr val="accent1"/>
              </a:solidFill>
              <a:ea typeface="ＭＳ Ｐゴシック" panose="020B0600070205080204" pitchFamily="34" charset="-128"/>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72525-D52B-1B4D-BB94-5934634CD5E2}"/>
              </a:ext>
            </a:extLst>
          </p:cNvPr>
          <p:cNvSpPr>
            <a:spLocks noGrp="1"/>
          </p:cNvSpPr>
          <p:nvPr>
            <p:ph type="title"/>
          </p:nvPr>
        </p:nvSpPr>
        <p:spPr>
          <a:xfrm>
            <a:off x="2514600" y="304800"/>
            <a:ext cx="6400800" cy="1219200"/>
          </a:xfrm>
        </p:spPr>
        <p:txBody>
          <a:bodyPr/>
          <a:lstStyle/>
          <a:p>
            <a:pPr>
              <a:defRPr/>
            </a:pPr>
            <a:r>
              <a:rPr lang="fr-FR" b="1" err="1">
                <a:solidFill>
                  <a:srgbClr val="FF0000"/>
                </a:solidFill>
                <a:effectLst/>
                <a:ea typeface="ＭＳ Ｐゴシック" charset="0"/>
                <a:cs typeface="ＭＳ Ｐゴシック" charset="0"/>
              </a:rPr>
              <a:t>Burn</a:t>
            </a:r>
            <a:r>
              <a:rPr lang="fr-FR" b="1">
                <a:solidFill>
                  <a:srgbClr val="FF0000"/>
                </a:solidFill>
                <a:effectLst/>
                <a:ea typeface="ＭＳ Ｐゴシック" charset="0"/>
                <a:cs typeface="ＭＳ Ｐゴシック" charset="0"/>
              </a:rPr>
              <a:t>-out </a:t>
            </a:r>
            <a:r>
              <a:rPr lang="fr-FR">
                <a:solidFill>
                  <a:srgbClr val="FF0000"/>
                </a:solidFill>
                <a:effectLst/>
                <a:ea typeface="ＭＳ Ｐゴシック" charset="0"/>
                <a:cs typeface="ＭＳ Ｐゴシック" charset="0"/>
              </a:rPr>
              <a:t>: </a:t>
            </a:r>
            <a:r>
              <a:rPr lang="fr-FR" b="1">
                <a:solidFill>
                  <a:srgbClr val="000090"/>
                </a:solidFill>
                <a:effectLst/>
                <a:ea typeface="ＭＳ Ｐゴシック" charset="0"/>
                <a:cs typeface="ＭＳ Ｐゴシック" charset="0"/>
              </a:rPr>
              <a:t>des signes de surchauffe</a:t>
            </a:r>
            <a:endParaRPr lang="en-US" b="1">
              <a:solidFill>
                <a:srgbClr val="000090"/>
              </a:solidFill>
              <a:effectLst>
                <a:outerShdw blurRad="38100" dist="38100" dir="2700000" algn="tl">
                  <a:srgbClr val="DDDDDD"/>
                </a:outerShdw>
              </a:effectLst>
              <a:ea typeface="ＭＳ Ｐゴシック" charset="0"/>
              <a:cs typeface="ＭＳ Ｐゴシック" charset="0"/>
            </a:endParaRPr>
          </a:p>
        </p:txBody>
      </p:sp>
      <p:sp>
        <p:nvSpPr>
          <p:cNvPr id="3" name="Content Placeholder 2">
            <a:extLst>
              <a:ext uri="{FF2B5EF4-FFF2-40B4-BE49-F238E27FC236}">
                <a16:creationId xmlns:a16="http://schemas.microsoft.com/office/drawing/2014/main" id="{CE2C7DFE-9066-6A4F-A0E8-91A3CF7C335E}"/>
              </a:ext>
            </a:extLst>
          </p:cNvPr>
          <p:cNvSpPr>
            <a:spLocks noGrp="1"/>
          </p:cNvSpPr>
          <p:nvPr>
            <p:ph idx="1"/>
          </p:nvPr>
        </p:nvSpPr>
        <p:spPr/>
        <p:txBody>
          <a:bodyPr/>
          <a:lstStyle/>
          <a:p>
            <a:pPr>
              <a:defRPr/>
            </a:pPr>
            <a:r>
              <a:rPr lang="fr-FR" altLang="fr-FR" sz="1400">
                <a:effectLst/>
                <a:ea typeface="ＭＳ Ｐゴシック" panose="020B0600070205080204" pitchFamily="34" charset="-128"/>
              </a:rPr>
              <a:t>Vous savez que vous manquez d’effectif, de moyens et de temps pour faire votre travail, mais vous faites avec.</a:t>
            </a:r>
          </a:p>
          <a:p>
            <a:pPr>
              <a:defRPr/>
            </a:pPr>
            <a:r>
              <a:rPr lang="fr-FR" altLang="fr-FR" sz="1400">
                <a:effectLst/>
                <a:ea typeface="ＭＳ Ｐゴシック" panose="020B0600070205080204" pitchFamily="34" charset="-128"/>
              </a:rPr>
              <a:t>Depuis quelques temps quand même, vous ressentez de plus en plus de difficultés pour accomplir tout votre travail</a:t>
            </a:r>
          </a:p>
          <a:p>
            <a:pPr>
              <a:defRPr/>
            </a:pPr>
            <a:r>
              <a:rPr lang="fr-FR" altLang="fr-FR" sz="1400">
                <a:effectLst/>
                <a:ea typeface="ＭＳ Ｐゴシック" panose="020B0600070205080204" pitchFamily="34" charset="-128"/>
              </a:rPr>
              <a:t>Vous rentrez chez vous soucieux de ne pas être à jour, en sachant que ce qui n’a pas été fait aujourd’hui va se rajouter à la charge de demain</a:t>
            </a:r>
          </a:p>
          <a:p>
            <a:pPr>
              <a:defRPr/>
            </a:pPr>
            <a:r>
              <a:rPr lang="fr-FR" altLang="fr-FR" sz="1400">
                <a:effectLst/>
                <a:ea typeface="ＭＳ Ｐゴシック" panose="020B0600070205080204" pitchFamily="34" charset="-128"/>
              </a:rPr>
              <a:t>Vous ne dormez plus  vraiment sur vos deux oreilles</a:t>
            </a:r>
          </a:p>
          <a:p>
            <a:pPr>
              <a:defRPr/>
            </a:pPr>
            <a:r>
              <a:rPr lang="fr-FR" altLang="fr-FR" sz="1400">
                <a:effectLst/>
                <a:ea typeface="ＭＳ Ｐゴシック" panose="020B0600070205080204" pitchFamily="34" charset="-128"/>
              </a:rPr>
              <a:t>Vous essayez, quand c’est trop difficile, de faire remonter vos difficultés auprès de votre chef de service/médecin sénior/collègues de l’équipe mais ils vous répondent que c’est comme ça et qu’on ne peut pas faire autrement. Que c’est temporaire, un simple coup de collier à donner.</a:t>
            </a:r>
          </a:p>
          <a:p>
            <a:pPr>
              <a:defRPr/>
            </a:pPr>
            <a:r>
              <a:rPr lang="fr-FR" altLang="fr-FR" sz="1400">
                <a:effectLst/>
                <a:ea typeface="ＭＳ Ｐゴシック" panose="020B0600070205080204" pitchFamily="34" charset="-128"/>
              </a:rPr>
              <a:t>Comme ca dure, vous en reparlez et là on vous répond que vous devez mieux définir vos priorités, hiérarchiser vos tâches.</a:t>
            </a:r>
          </a:p>
          <a:p>
            <a:pPr>
              <a:defRPr/>
            </a:pPr>
            <a:r>
              <a:rPr lang="fr-FR" altLang="fr-FR" sz="1400">
                <a:effectLst/>
                <a:ea typeface="ＭＳ Ｐゴシック" panose="020B0600070205080204" pitchFamily="34" charset="-128"/>
              </a:rPr>
              <a:t>Du coup, vous vous sentez bien seul</a:t>
            </a:r>
          </a:p>
          <a:p>
            <a:pPr>
              <a:defRPr/>
            </a:pPr>
            <a:r>
              <a:rPr lang="fr-FR" altLang="fr-FR" sz="1400">
                <a:effectLst/>
                <a:ea typeface="ＭＳ Ｐゴシック" panose="020B0600070205080204" pitchFamily="34" charset="-128"/>
              </a:rPr>
              <a:t>Avec le discours qu’on vous renvoie, Vous avez l’impression de ne pas être à la hauteur de ce qu’on attend de vous. Vous vous dites que c’est vous qui n’en faites pas assez, ou pas assez bien.</a:t>
            </a:r>
          </a:p>
          <a:p>
            <a:pPr>
              <a:defRPr/>
            </a:pPr>
            <a:r>
              <a:rPr lang="fr-FR" altLang="fr-FR" sz="1400">
                <a:effectLst/>
                <a:ea typeface="ＭＳ Ｐゴシック" panose="020B0600070205080204" pitchFamily="34" charset="-128"/>
              </a:rPr>
              <a:t>Vous commencer à vous sentir coupable de ne pas y arriver.</a:t>
            </a:r>
          </a:p>
          <a:p>
            <a:pPr>
              <a:defRPr/>
            </a:pPr>
            <a:r>
              <a:rPr lang="fr-FR" altLang="fr-FR" sz="1400">
                <a:effectLst/>
                <a:ea typeface="ＭＳ Ｐゴシック" panose="020B0600070205080204" pitchFamily="34" charset="-128"/>
              </a:rPr>
              <a:t>Vous  décidez donc de faire des efforts pour vous mettre à jour. Vous arrivez plus tôt, vous restez plus tard, vous poussez la machine</a:t>
            </a:r>
          </a:p>
          <a:p>
            <a:pPr>
              <a:defRPr/>
            </a:pPr>
            <a:r>
              <a:rPr lang="fr-FR" altLang="fr-FR" sz="1400">
                <a:effectLst/>
                <a:ea typeface="ＭＳ Ｐゴシック" panose="020B0600070205080204" pitchFamily="34" charset="-128"/>
              </a:rPr>
              <a:t>Vous travaillez chez vous le soir, les week-ends.</a:t>
            </a:r>
          </a:p>
          <a:p>
            <a:pPr>
              <a:defRPr/>
            </a:pPr>
            <a:r>
              <a:rPr lang="fr-FR" altLang="fr-FR" sz="1400">
                <a:effectLst/>
                <a:ea typeface="ＭＳ Ｐゴシック" panose="020B0600070205080204" pitchFamily="34" charset="-128"/>
              </a:rPr>
              <a:t>Mais même avec tous ces efforts, Vous n’arrivez plus à vous mettre à jour</a:t>
            </a:r>
          </a:p>
          <a:p>
            <a:pPr>
              <a:defRPr/>
            </a:pPr>
            <a:r>
              <a:rPr lang="en-US" altLang="fr-FR" sz="1400" b="1">
                <a:effectLst/>
                <a:ea typeface="ＭＳ Ｐゴシック" panose="020B0600070205080204" pitchFamily="34" charset="-128"/>
              </a:rPr>
              <a:t> </a:t>
            </a:r>
            <a:endParaRPr lang="fr-FR" altLang="fr-FR" sz="1400">
              <a:effectLst/>
              <a:ea typeface="ＭＳ Ｐゴシック" panose="020B0600070205080204" pitchFamily="34" charset="-128"/>
            </a:endParaRPr>
          </a:p>
          <a:p>
            <a:pPr algn="just">
              <a:defRPr/>
            </a:pPr>
            <a:endParaRPr lang="en-US" altLang="fr-FR" sz="1400">
              <a:ea typeface="ＭＳ Ｐゴシック" panose="020B0600070205080204" pitchFamily="34" charset="-128"/>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D2235577-BAB2-9041-9A0C-84DAD0CBBA8F}"/>
              </a:ext>
            </a:extLst>
          </p:cNvPr>
          <p:cNvSpPr>
            <a:spLocks noGrp="1" noChangeArrowheads="1"/>
          </p:cNvSpPr>
          <p:nvPr>
            <p:ph type="title"/>
          </p:nvPr>
        </p:nvSpPr>
        <p:spPr>
          <a:xfrm>
            <a:off x="2438400" y="404813"/>
            <a:ext cx="6400800" cy="1152525"/>
          </a:xfrm>
        </p:spPr>
        <p:txBody>
          <a:bodyPr/>
          <a:lstStyle/>
          <a:p>
            <a:pPr eaLnBrk="1" hangingPunct="1">
              <a:defRPr/>
            </a:pPr>
            <a:r>
              <a:rPr lang="fr-FR" altLang="fr-FR" b="1">
                <a:solidFill>
                  <a:srgbClr val="FF0000"/>
                </a:solidFill>
                <a:effectLst/>
                <a:ea typeface="ＭＳ Ｐゴシック" panose="020B0600070205080204" pitchFamily="34" charset="-128"/>
              </a:rPr>
              <a:t>Burn-out </a:t>
            </a:r>
            <a:r>
              <a:rPr lang="fr-FR" altLang="fr-FR" sz="3200">
                <a:solidFill>
                  <a:srgbClr val="FF0000"/>
                </a:solidFill>
                <a:effectLst/>
                <a:ea typeface="ＭＳ Ｐゴシック" panose="020B0600070205080204" pitchFamily="34" charset="-128"/>
              </a:rPr>
              <a:t>:</a:t>
            </a:r>
            <a:r>
              <a:rPr lang="en-US" altLang="fr-FR" sz="3200" b="1">
                <a:solidFill>
                  <a:srgbClr val="000090"/>
                </a:solidFill>
                <a:ea typeface="ＭＳ Ｐゴシック" panose="020B0600070205080204" pitchFamily="34" charset="-128"/>
              </a:rPr>
              <a:t>Au bout de six mois, le stress chronique</a:t>
            </a:r>
            <a:br>
              <a:rPr lang="fr-FR" altLang="fr-FR" sz="3200" b="1">
                <a:ea typeface="ＭＳ Ｐゴシック" panose="020B0600070205080204" pitchFamily="34" charset="-128"/>
              </a:rPr>
            </a:br>
            <a:r>
              <a:rPr lang="fr-FR" altLang="fr-FR" sz="3200">
                <a:solidFill>
                  <a:srgbClr val="A50021"/>
                </a:solidFill>
                <a:effectLst/>
                <a:ea typeface="ＭＳ Ｐゴシック" panose="020B0600070205080204" pitchFamily="34" charset="-128"/>
              </a:rPr>
              <a:t> </a:t>
            </a:r>
            <a:br>
              <a:rPr lang="fr-FR" altLang="fr-FR" sz="3200" b="1">
                <a:solidFill>
                  <a:srgbClr val="A50021"/>
                </a:solidFill>
                <a:effectLst/>
                <a:ea typeface="ＭＳ Ｐゴシック" panose="020B0600070205080204" pitchFamily="34" charset="-128"/>
              </a:rPr>
            </a:br>
            <a:endParaRPr lang="fr-FR" altLang="fr-FR" sz="3200" b="1">
              <a:solidFill>
                <a:srgbClr val="A50021"/>
              </a:solidFill>
              <a:effectLst/>
              <a:ea typeface="ＭＳ Ｐゴシック" panose="020B0600070205080204" pitchFamily="34" charset="-128"/>
            </a:endParaRPr>
          </a:p>
        </p:txBody>
      </p:sp>
      <p:sp>
        <p:nvSpPr>
          <p:cNvPr id="155651" name="Rectangle 3">
            <a:extLst>
              <a:ext uri="{FF2B5EF4-FFF2-40B4-BE49-F238E27FC236}">
                <a16:creationId xmlns:a16="http://schemas.microsoft.com/office/drawing/2014/main" id="{FCA173E9-DB82-FA41-9C61-B2979E24D223}"/>
              </a:ext>
            </a:extLst>
          </p:cNvPr>
          <p:cNvSpPr>
            <a:spLocks noGrp="1" noChangeArrowheads="1"/>
          </p:cNvSpPr>
          <p:nvPr>
            <p:ph type="body" idx="1"/>
          </p:nvPr>
        </p:nvSpPr>
        <p:spPr>
          <a:xfrm>
            <a:off x="2339975" y="765175"/>
            <a:ext cx="6499225" cy="5330825"/>
          </a:xfrm>
        </p:spPr>
        <p:txBody>
          <a:bodyPr/>
          <a:lstStyle/>
          <a:p>
            <a:pPr marL="0" indent="0" eaLnBrk="1" hangingPunct="1">
              <a:lnSpc>
                <a:spcPct val="80000"/>
              </a:lnSpc>
              <a:buClr>
                <a:schemeClr val="accent1"/>
              </a:buClr>
              <a:buFont typeface="Wingdings" pitchFamily="2" charset="2"/>
              <a:buNone/>
              <a:defRPr/>
            </a:pPr>
            <a:endParaRPr lang="fr-FR" altLang="fr-FR" sz="1800" b="1">
              <a:ea typeface="ＭＳ Ｐゴシック" panose="020B0600070205080204" pitchFamily="34" charset="-128"/>
            </a:endParaRPr>
          </a:p>
          <a:p>
            <a:pPr marL="0" indent="0">
              <a:defRPr/>
            </a:pPr>
            <a:r>
              <a:rPr lang="fr-FR" altLang="fr-FR" sz="1400">
                <a:effectLst/>
                <a:ea typeface="ＭＳ Ｐゴシック" panose="020B0600070205080204" pitchFamily="34" charset="-128"/>
              </a:rPr>
              <a:t>Votre capacité d’attention et de concentration est saturée, vous n’imprimez plus tout ce que vous devez retenir.</a:t>
            </a:r>
          </a:p>
          <a:p>
            <a:pPr marL="0" indent="0">
              <a:defRPr/>
            </a:pPr>
            <a:r>
              <a:rPr lang="fr-FR" altLang="fr-FR" sz="1400">
                <a:effectLst/>
                <a:ea typeface="ＭＳ Ｐゴシック" panose="020B0600070205080204" pitchFamily="34" charset="-128"/>
              </a:rPr>
              <a:t>Vous vous sentez en difficulté pour réaliser les stratégies complexes qui vous semblaient évidentes avant. Vous n’insistez pas pour avoir accès à un examen complémentaire, vous n’appelez plus vos collègues pour négocier une place en IRM, un rendez vous en urgence pour un avis… Vous vous en voulez de ne plus le faire. Vous vous sentez un piètre médecin pour votre patient.</a:t>
            </a:r>
          </a:p>
          <a:p>
            <a:pPr marL="0" indent="0">
              <a:defRPr/>
            </a:pPr>
            <a:r>
              <a:rPr lang="fr-FR" altLang="fr-FR" sz="1400">
                <a:effectLst/>
                <a:ea typeface="ＭＳ Ｐゴシック" panose="020B0600070205080204" pitchFamily="34" charset="-128"/>
              </a:rPr>
              <a:t>Il vous faut plus de temps pour tout faire, ça devient un cercle vicieux</a:t>
            </a:r>
          </a:p>
          <a:p>
            <a:pPr marL="0" indent="0">
              <a:defRPr/>
            </a:pPr>
            <a:r>
              <a:rPr lang="fr-FR" altLang="fr-FR" sz="1400">
                <a:effectLst/>
                <a:ea typeface="ＭＳ Ｐゴシック" panose="020B0600070205080204" pitchFamily="34" charset="-128"/>
              </a:rPr>
              <a:t>Vous avez de plus en plus souvent mal au crane, à la nuque,</a:t>
            </a:r>
          </a:p>
          <a:p>
            <a:pPr marL="0" indent="0">
              <a:defRPr/>
            </a:pPr>
            <a:r>
              <a:rPr lang="fr-FR" altLang="fr-FR" sz="1400">
                <a:effectLst/>
                <a:ea typeface="ＭＳ Ｐゴシック" panose="020B0600070205080204" pitchFamily="34" charset="-128"/>
              </a:rPr>
              <a:t>Vous commencez à avoir mal de çi de là, puis bientôt vous avez mal partout</a:t>
            </a:r>
          </a:p>
          <a:p>
            <a:pPr marL="0" indent="0">
              <a:defRPr/>
            </a:pPr>
            <a:r>
              <a:rPr lang="fr-FR" altLang="fr-FR" sz="1400">
                <a:effectLst/>
                <a:ea typeface="ＭＳ Ｐゴシック" panose="020B0600070205080204" pitchFamily="34" charset="-128"/>
              </a:rPr>
              <a:t>Vous êtes une boule de muscles endoloris et de tensions</a:t>
            </a:r>
          </a:p>
          <a:p>
            <a:pPr marL="0" indent="0">
              <a:defRPr/>
            </a:pPr>
            <a:r>
              <a:rPr lang="fr-FR" altLang="fr-FR" sz="1400">
                <a:effectLst/>
                <a:ea typeface="ＭＳ Ｐゴシック" panose="020B0600070205080204" pitchFamily="34" charset="-128"/>
              </a:rPr>
              <a:t>Tout commence à vous agacer, les infirmiers, le cadre, les patients, les familles, les collègues correspondants qui appellent pour un avis, les mails de la direction, des comités X ou Y</a:t>
            </a:r>
          </a:p>
          <a:p>
            <a:pPr marL="0" indent="0">
              <a:defRPr/>
            </a:pPr>
            <a:r>
              <a:rPr lang="fr-FR" altLang="fr-FR" sz="1400">
                <a:effectLst/>
                <a:ea typeface="ＭＳ Ｐゴシック" panose="020B0600070205080204" pitchFamily="34" charset="-128"/>
              </a:rPr>
              <a:t>Vous êtes facilement irrité par les attentes irréalistes de la société, la dernière polémique sur les réseaux sociaux. Vous avez le sentiment d’être incompris de votre famille et amis sur ces sujets.</a:t>
            </a:r>
          </a:p>
          <a:p>
            <a:pPr marL="0" indent="0">
              <a:defRPr/>
            </a:pPr>
            <a:r>
              <a:rPr lang="fr-FR" altLang="fr-FR" sz="1400">
                <a:effectLst/>
                <a:ea typeface="ＭＳ Ｐゴシック" panose="020B0600070205080204" pitchFamily="34" charset="-128"/>
              </a:rPr>
              <a:t>Vous vous sentez impuissant à continuer à rendre les choses plus humaines pour le patient.</a:t>
            </a:r>
          </a:p>
          <a:p>
            <a:pPr marL="0" indent="0">
              <a:defRPr/>
            </a:pPr>
            <a:r>
              <a:rPr lang="fr-FR" altLang="fr-FR" sz="1400">
                <a:effectLst/>
                <a:ea typeface="ＭＳ Ｐゴシック" panose="020B0600070205080204" pitchFamily="34" charset="-128"/>
              </a:rPr>
              <a:t>Vous avez les sentiments que l’étau se resserre, vous avez des difficultés grandissantes à faire face aux choix éthiques nécessaires. Vous vous sentez rigide, coléreux. Vous ne voulez plus rien savoir. </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E2410A-7E90-E048-8249-230CBAC64899}"/>
              </a:ext>
            </a:extLst>
          </p:cNvPr>
          <p:cNvSpPr>
            <a:spLocks noGrp="1"/>
          </p:cNvSpPr>
          <p:nvPr>
            <p:ph type="title"/>
          </p:nvPr>
        </p:nvSpPr>
        <p:spPr/>
        <p:txBody>
          <a:bodyPr/>
          <a:lstStyle/>
          <a:p>
            <a:pPr>
              <a:defRPr/>
            </a:pPr>
            <a:endParaRPr lang="fr-FR"/>
          </a:p>
        </p:txBody>
      </p:sp>
      <p:sp>
        <p:nvSpPr>
          <p:cNvPr id="3" name="Espace réservé du contenu 2">
            <a:extLst>
              <a:ext uri="{FF2B5EF4-FFF2-40B4-BE49-F238E27FC236}">
                <a16:creationId xmlns:a16="http://schemas.microsoft.com/office/drawing/2014/main" id="{1001000D-F107-F943-BC38-8F042245E966}"/>
              </a:ext>
            </a:extLst>
          </p:cNvPr>
          <p:cNvSpPr>
            <a:spLocks noGrp="1"/>
          </p:cNvSpPr>
          <p:nvPr>
            <p:ph idx="1"/>
          </p:nvPr>
        </p:nvSpPr>
        <p:spPr>
          <a:xfrm>
            <a:off x="2268538" y="333375"/>
            <a:ext cx="6570662" cy="5762625"/>
          </a:xfrm>
        </p:spPr>
        <p:txBody>
          <a:bodyPr/>
          <a:lstStyle/>
          <a:p>
            <a:pPr>
              <a:defRPr/>
            </a:pPr>
            <a:r>
              <a:rPr lang="fr-FR" altLang="fr-FR" sz="1400">
                <a:effectLst/>
                <a:ea typeface="ＭＳ Ｐゴシック" panose="020B0600070205080204" pitchFamily="34" charset="-128"/>
              </a:rPr>
              <a:t>Vous refusez de recevoir le cadre qui veut vous parler des difficultés rencontrées par l’équipe avec les conduites de tel patient, tel famille. Vous renvoyez au chef de service, de pôle, à la direction. Vous vous mettez en colère si ils insistent.</a:t>
            </a:r>
          </a:p>
          <a:p>
            <a:pPr>
              <a:defRPr/>
            </a:pPr>
            <a:r>
              <a:rPr lang="fr-FR" altLang="fr-FR" sz="1400">
                <a:effectLst/>
                <a:ea typeface="ＭＳ Ｐゴシック" panose="020B0600070205080204" pitchFamily="34" charset="-128"/>
              </a:rPr>
              <a:t>Vous arrivez plus tard pour éviter le cadre du service, vous laissez le médecin junior gérer les problèmes de lits ou vous décidez mécaniquement de sorties pour faire de la place sans écouter les avis de l’équipe.</a:t>
            </a:r>
          </a:p>
          <a:p>
            <a:pPr>
              <a:defRPr/>
            </a:pPr>
            <a:r>
              <a:rPr lang="fr-FR" altLang="fr-FR" sz="1400">
                <a:effectLst/>
                <a:ea typeface="ＭＳ Ｐゴシック" panose="020B0600070205080204" pitchFamily="34" charset="-128"/>
              </a:rPr>
              <a:t>Mais le soir vous êtes angoissé par ces sorties « mais que faire ? ». Vous rationalisez froidement les incidents qui surviennent parfois lors de ces sorties.</a:t>
            </a:r>
          </a:p>
          <a:p>
            <a:pPr>
              <a:defRPr/>
            </a:pPr>
            <a:r>
              <a:rPr lang="fr-FR" altLang="fr-FR" sz="1400">
                <a:effectLst/>
                <a:ea typeface="ＭＳ Ｐゴシック" panose="020B0600070205080204" pitchFamily="34" charset="-128"/>
              </a:rPr>
              <a:t>Vous vous sentez impuissant et en colère face aux exigences de la dernière définition de « bonnes conduites médicales » décidées par la CME. Vous écrivez un mail furieux pour vous plaindre au président de CME, à votre chef de Pôle.</a:t>
            </a:r>
          </a:p>
          <a:p>
            <a:pPr>
              <a:defRPr/>
            </a:pPr>
            <a:r>
              <a:rPr lang="fr-FR" altLang="fr-FR" sz="1400">
                <a:effectLst/>
                <a:ea typeface="ＭＳ Ｐゴシック" panose="020B0600070205080204" pitchFamily="34" charset="-128"/>
              </a:rPr>
              <a:t>Vous achetez la paix en renonçant à des prescriptions que vous faisiez avant face aux demandes de « bonne gestion », vous décidez abruptement de sortie de « patient gênant ». Vous avez le soir le sentiment d’avoir abandonné le patient, d’être un mauvais médecin. </a:t>
            </a:r>
          </a:p>
          <a:p>
            <a:pPr>
              <a:defRPr/>
            </a:pPr>
            <a:r>
              <a:rPr lang="fr-FR" altLang="fr-FR" sz="1400">
                <a:effectLst/>
                <a:ea typeface="ＭＳ Ｐゴシック" panose="020B0600070205080204" pitchFamily="34" charset="-128"/>
              </a:rPr>
              <a:t>Vous vous sentez manipulé, l’instrument de la direction, de la CME, de l’ARS.</a:t>
            </a:r>
          </a:p>
          <a:p>
            <a:pPr>
              <a:defRPr/>
            </a:pPr>
            <a:r>
              <a:rPr lang="fr-FR" altLang="fr-FR" sz="1400">
                <a:effectLst/>
                <a:ea typeface="ＭＳ Ｐゴシック" panose="020B0600070205080204" pitchFamily="34" charset="-128"/>
              </a:rPr>
              <a:t>Vous avez continuellement peur qu’une enquête soit faite sur un de vos dossiers. Vous vous sentez menacé par un contrôle possible lors d’un incident.</a:t>
            </a:r>
          </a:p>
          <a:p>
            <a:pPr>
              <a:defRPr/>
            </a:pPr>
            <a:r>
              <a:rPr lang="fr-FR" altLang="fr-FR" sz="1400">
                <a:effectLst/>
                <a:ea typeface="ＭＳ Ｐゴシック" panose="020B0600070205080204" pitchFamily="34" charset="-128"/>
              </a:rPr>
              <a:t>Vous êtes plus irritable, impatient</a:t>
            </a:r>
          </a:p>
          <a:p>
            <a:pPr>
              <a:defRPr/>
            </a:pPr>
            <a:r>
              <a:rPr lang="fr-FR" altLang="fr-FR" sz="1400">
                <a:effectLst/>
                <a:ea typeface="ＭＳ Ｐゴシック" panose="020B0600070205080204" pitchFamily="34" charset="-128"/>
              </a:rPr>
              <a:t>Vous avez du mal à trouver le sommeil quand vous vous couchez car vous surfonctionnez tellement pendant la journée, que le soir, vous ne redescendez pas</a:t>
            </a:r>
          </a:p>
          <a:p>
            <a:pPr eaLnBrk="1" hangingPunct="1">
              <a:lnSpc>
                <a:spcPct val="80000"/>
              </a:lnSpc>
              <a:buClr>
                <a:schemeClr val="accent1"/>
              </a:buClr>
              <a:buFontTx/>
              <a:buNone/>
              <a:defRPr/>
            </a:pPr>
            <a:endParaRPr lang="fr-FR" altLang="fr-FR" b="1">
              <a:ea typeface="ＭＳ Ｐゴシック" panose="020B0600070205080204" pitchFamily="34" charset="-128"/>
            </a:endParaRPr>
          </a:p>
          <a:p>
            <a:pPr>
              <a:defRPr/>
            </a:pPr>
            <a:endParaRPr lang="fr-FR" altLang="fr-FR">
              <a:ea typeface="ＭＳ Ｐゴシック" panose="020B0600070205080204" pitchFamily="34" charset="-128"/>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a:extLst>
              <a:ext uri="{FF2B5EF4-FFF2-40B4-BE49-F238E27FC236}">
                <a16:creationId xmlns:a16="http://schemas.microsoft.com/office/drawing/2014/main" id="{A8B0D13B-59FD-3CD4-703C-4DC8D3769D3F}"/>
              </a:ext>
            </a:extLst>
          </p:cNvPr>
          <p:cNvSpPr>
            <a:spLocks noGrp="1" noChangeArrowheads="1"/>
          </p:cNvSpPr>
          <p:nvPr>
            <p:ph type="title"/>
          </p:nvPr>
        </p:nvSpPr>
        <p:spPr>
          <a:xfrm>
            <a:off x="2438400" y="228600"/>
            <a:ext cx="6400800" cy="320675"/>
          </a:xfrm>
        </p:spPr>
        <p:txBody>
          <a:bodyPr/>
          <a:lstStyle/>
          <a:p>
            <a:pPr eaLnBrk="1" hangingPunct="1"/>
            <a:r>
              <a:rPr lang="fr-FR" altLang="fr-FR" b="1">
                <a:solidFill>
                  <a:srgbClr val="FF0000"/>
                </a:solidFill>
                <a:effectLst/>
                <a:ea typeface="ＭＳ Ｐゴシック" panose="020B0600070205080204" pitchFamily="34" charset="-128"/>
              </a:rPr>
              <a:t>Burn-out </a:t>
            </a:r>
            <a:r>
              <a:rPr lang="fr-FR" altLang="fr-FR" sz="3200">
                <a:solidFill>
                  <a:srgbClr val="FF0000"/>
                </a:solidFill>
                <a:effectLst/>
                <a:ea typeface="ＭＳ Ｐゴシック" panose="020B0600070205080204" pitchFamily="34" charset="-128"/>
              </a:rPr>
              <a:t>: </a:t>
            </a:r>
            <a:r>
              <a:rPr lang="fr-FR" altLang="fr-FR" sz="3200" b="1">
                <a:solidFill>
                  <a:srgbClr val="000090"/>
                </a:solidFill>
                <a:effectLst/>
                <a:ea typeface="ＭＳ Ｐゴシック" panose="020B0600070205080204" pitchFamily="34" charset="-128"/>
              </a:rPr>
              <a:t>L</a:t>
            </a:r>
            <a:r>
              <a:rPr lang="ja-JP" altLang="fr-FR" sz="3200" b="1">
                <a:solidFill>
                  <a:srgbClr val="000090"/>
                </a:solidFill>
                <a:effectLst/>
                <a:ea typeface="ＭＳ Ｐゴシック" panose="020B0600070205080204" pitchFamily="34" charset="-128"/>
              </a:rPr>
              <a:t>’</a:t>
            </a:r>
            <a:r>
              <a:rPr lang="fr-FR" altLang="ja-JP" sz="3200" b="1">
                <a:solidFill>
                  <a:srgbClr val="000090"/>
                </a:solidFill>
                <a:effectLst/>
                <a:ea typeface="ＭＳ Ｐゴシック" panose="020B0600070205080204" pitchFamily="34" charset="-128"/>
              </a:rPr>
              <a:t>engrenage</a:t>
            </a:r>
            <a:endParaRPr lang="fr-FR" altLang="fr-FR" sz="3200" b="1">
              <a:solidFill>
                <a:srgbClr val="000090"/>
              </a:solidFill>
              <a:effectLst/>
              <a:ea typeface="ＭＳ Ｐゴシック" panose="020B0600070205080204" pitchFamily="34" charset="-128"/>
            </a:endParaRPr>
          </a:p>
        </p:txBody>
      </p:sp>
      <p:sp>
        <p:nvSpPr>
          <p:cNvPr id="31746" name="Rectangle 3">
            <a:extLst>
              <a:ext uri="{FF2B5EF4-FFF2-40B4-BE49-F238E27FC236}">
                <a16:creationId xmlns:a16="http://schemas.microsoft.com/office/drawing/2014/main" id="{F730A816-F1C3-4FF7-3F20-BD6A5A3FC268}"/>
              </a:ext>
            </a:extLst>
          </p:cNvPr>
          <p:cNvSpPr>
            <a:spLocks noGrp="1" noChangeArrowheads="1"/>
          </p:cNvSpPr>
          <p:nvPr>
            <p:ph type="body" idx="1"/>
          </p:nvPr>
        </p:nvSpPr>
        <p:spPr>
          <a:xfrm>
            <a:off x="2268538" y="1052513"/>
            <a:ext cx="6570662" cy="5072062"/>
          </a:xfrm>
        </p:spPr>
        <p:txBody>
          <a:bodyPr/>
          <a:lstStyle/>
          <a:p>
            <a:r>
              <a:rPr lang="fr-FR" altLang="fr-FR" sz="1400">
                <a:effectLst/>
                <a:ea typeface="ＭＳ Ｐゴシック" panose="020B0600070205080204" pitchFamily="34" charset="-128"/>
              </a:rPr>
              <a:t>Vous devenez anxieux à l’idée de ne pas vous endormir à temps et d’avoir vos heures de sommeil</a:t>
            </a:r>
          </a:p>
          <a:p>
            <a:r>
              <a:rPr lang="fr-FR" altLang="fr-FR" sz="1400">
                <a:effectLst/>
                <a:ea typeface="ＭＳ Ｐゴシック" panose="020B0600070205080204" pitchFamily="34" charset="-128"/>
              </a:rPr>
              <a:t>Vous vous réveillez en pleine nuit et vous êtes assailli par tout ce que vous n’avez pas fait, tout ce que vous avez encore à faire</a:t>
            </a:r>
          </a:p>
          <a:p>
            <a:r>
              <a:rPr lang="fr-FR" altLang="fr-FR" sz="1400">
                <a:effectLst/>
                <a:ea typeface="ＭＳ Ｐゴシック" panose="020B0600070205080204" pitchFamily="34" charset="-128"/>
              </a:rPr>
              <a:t>Vous ruminez et vous n’arrivez plus à vous rendormir</a:t>
            </a:r>
          </a:p>
          <a:p>
            <a:r>
              <a:rPr lang="fr-FR" altLang="fr-FR" sz="1400">
                <a:effectLst/>
                <a:ea typeface="ＭＳ Ｐゴシック" panose="020B0600070205080204" pitchFamily="34" charset="-128"/>
              </a:rPr>
              <a:t>Vous voudriez tellement dormir plus</a:t>
            </a:r>
          </a:p>
          <a:p>
            <a:r>
              <a:rPr lang="fr-FR" altLang="fr-FR" sz="1400">
                <a:effectLst/>
                <a:ea typeface="ＭＳ Ｐゴシック" panose="020B0600070205080204" pitchFamily="34" charset="-128"/>
              </a:rPr>
              <a:t>Vous voudriez bien décrocher mais comment faire ?</a:t>
            </a:r>
          </a:p>
          <a:p>
            <a:r>
              <a:rPr lang="fr-FR" altLang="fr-FR" sz="1400">
                <a:effectLst/>
                <a:ea typeface="ＭＳ Ｐゴシック" panose="020B0600070205080204" pitchFamily="34" charset="-128"/>
              </a:rPr>
              <a:t>Vous n’arrivez pas à lutter contre le TTU, le toujours tout de suite, l’ASAP</a:t>
            </a:r>
          </a:p>
          <a:p>
            <a:r>
              <a:rPr lang="fr-FR" altLang="fr-FR" sz="1400">
                <a:effectLst/>
                <a:ea typeface="ＭＳ Ｐゴシック" panose="020B0600070205080204" pitchFamily="34" charset="-128"/>
              </a:rPr>
              <a:t>Vous n’arrivez pas à décrocher de votre messagerie, de votre smartphone</a:t>
            </a:r>
          </a:p>
          <a:p>
            <a:r>
              <a:rPr lang="fr-FR" altLang="fr-FR" sz="1400">
                <a:effectLst/>
                <a:ea typeface="ＭＳ Ｐゴシック" panose="020B0600070205080204" pitchFamily="34" charset="-128"/>
              </a:rPr>
              <a:t>Le bip du mail entrant ou du message vous attire inexorablement, vous voulez savoir qui c’est</a:t>
            </a:r>
          </a:p>
          <a:p>
            <a:r>
              <a:rPr lang="fr-FR" altLang="fr-FR" sz="1400">
                <a:effectLst/>
                <a:ea typeface="ＭＳ Ｐゴシック" panose="020B0600070205080204" pitchFamily="34" charset="-128"/>
              </a:rPr>
              <a:t>Les temps de répit au travail sont utilisés pour regarder votre messagerie perso</a:t>
            </a:r>
          </a:p>
          <a:p>
            <a:r>
              <a:rPr lang="fr-FR" altLang="fr-FR" sz="1400">
                <a:effectLst/>
                <a:ea typeface="ＭＳ Ｐゴシック" panose="020B0600070205080204" pitchFamily="34" charset="-128"/>
              </a:rPr>
              <a:t>Vous vous sentez épuisé</a:t>
            </a:r>
          </a:p>
          <a:p>
            <a:r>
              <a:rPr lang="en-GB" altLang="fr-FR" sz="1400">
                <a:effectLst/>
                <a:ea typeface="ＭＳ Ｐゴシック" panose="020B0600070205080204" pitchFamily="34" charset="-128"/>
              </a:rPr>
              <a:t>Vous avez l’impression de toujours faire la même chose et de ne jamais être à jour</a:t>
            </a:r>
            <a:endParaRPr lang="fr-FR" altLang="fr-FR" sz="1400">
              <a:effectLst/>
              <a:ea typeface="ＭＳ Ｐゴシック" panose="020B0600070205080204" pitchFamily="34" charset="-128"/>
            </a:endParaRPr>
          </a:p>
          <a:p>
            <a:r>
              <a:rPr lang="en-GB" altLang="fr-FR" sz="1400">
                <a:effectLst/>
                <a:ea typeface="ＭＳ Ｐゴシック" panose="020B0600070205080204" pitchFamily="34" charset="-128"/>
              </a:rPr>
              <a:t>Vous démarrez toutes vos journées avec un sentiment de faute, de culpabilité puisque vous avez l’impression de trahir vos patients, votre métier</a:t>
            </a:r>
            <a:endParaRPr lang="fr-FR" altLang="fr-FR" sz="1400">
              <a:effectLst/>
              <a:ea typeface="ＭＳ Ｐゴシック" panose="020B0600070205080204" pitchFamily="34" charset="-128"/>
            </a:endParaRPr>
          </a:p>
          <a:p>
            <a:r>
              <a:rPr lang="en-GB" altLang="fr-FR" sz="1400">
                <a:effectLst/>
                <a:ea typeface="ＭＳ Ｐゴシック" panose="020B0600070205080204" pitchFamily="34" charset="-128"/>
              </a:rPr>
              <a:t>Tout en vous sentant au bout du rouleau, vous vous acharnez à finir vos objectifs</a:t>
            </a:r>
            <a:endParaRPr lang="fr-FR" altLang="fr-FR" sz="1400">
              <a:effectLst/>
              <a:ea typeface="ＭＳ Ｐゴシック" panose="020B0600070205080204" pitchFamily="34" charset="-128"/>
            </a:endParaRPr>
          </a:p>
          <a:p>
            <a:r>
              <a:rPr lang="en-GB" altLang="fr-FR" sz="1400">
                <a:effectLst/>
                <a:ea typeface="ＭＳ Ｐゴシック" panose="020B0600070205080204" pitchFamily="34" charset="-128"/>
              </a:rPr>
              <a:t>Vous êtes pris dans un engrenage: vous êtes fatigué donc moins performant. Vous redoublez d’effort et donc vous doublez votre fatigue</a:t>
            </a:r>
            <a:endParaRPr lang="fr-FR" altLang="fr-FR" sz="1400">
              <a:effectLst/>
              <a:ea typeface="ＭＳ Ｐゴシック" panose="020B0600070205080204" pitchFamily="34" charset="-128"/>
            </a:endParaRPr>
          </a:p>
          <a:p>
            <a:r>
              <a:rPr lang="en-GB" altLang="fr-FR" sz="1400">
                <a:effectLst/>
                <a:ea typeface="ＭＳ Ｐゴシック" panose="020B0600070205080204" pitchFamily="34" charset="-128"/>
              </a:rPr>
              <a:t>Vous travaillez de manière compulsive</a:t>
            </a:r>
            <a:endParaRPr lang="fr-FR" altLang="fr-FR" sz="1400">
              <a:effectLst/>
              <a:ea typeface="ＭＳ Ｐゴシック" panose="020B0600070205080204" pitchFamily="34" charset="-128"/>
            </a:endParaRPr>
          </a:p>
          <a:p>
            <a:r>
              <a:rPr lang="en-GB" altLang="fr-FR" sz="1400">
                <a:effectLst/>
                <a:ea typeface="ＭＳ Ｐゴシック" panose="020B0600070205080204" pitchFamily="34" charset="-128"/>
              </a:rPr>
              <a:t>Vous vous auto accélérez</a:t>
            </a:r>
            <a:endParaRPr lang="fr-FR" altLang="fr-FR" sz="1400">
              <a:effectLst/>
              <a:ea typeface="ＭＳ Ｐゴシック" panose="020B0600070205080204" pitchFamily="34" charset="-128"/>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4666F-F6F3-A84E-90EB-37D34E420921}"/>
              </a:ext>
            </a:extLst>
          </p:cNvPr>
          <p:cNvSpPr>
            <a:spLocks noGrp="1"/>
          </p:cNvSpPr>
          <p:nvPr>
            <p:ph type="title"/>
          </p:nvPr>
        </p:nvSpPr>
        <p:spPr>
          <a:xfrm>
            <a:off x="2438400" y="228600"/>
            <a:ext cx="6400800" cy="990600"/>
          </a:xfrm>
        </p:spPr>
        <p:txBody>
          <a:bodyPr/>
          <a:lstStyle/>
          <a:p>
            <a:pPr>
              <a:defRPr/>
            </a:pPr>
            <a:r>
              <a:rPr lang="en-US" altLang="fr-FR" b="1">
                <a:solidFill>
                  <a:srgbClr val="000090"/>
                </a:solidFill>
                <a:ea typeface="ＭＳ Ｐゴシック" panose="020B0600070205080204" pitchFamily="34" charset="-128"/>
              </a:rPr>
              <a:t>La désocialisation</a:t>
            </a:r>
            <a:br>
              <a:rPr lang="fr-FR" altLang="fr-FR">
                <a:ea typeface="ＭＳ Ｐゴシック" panose="020B0600070205080204" pitchFamily="34" charset="-128"/>
              </a:rPr>
            </a:br>
            <a:endParaRPr lang="en-US" altLang="fr-FR">
              <a:ea typeface="ＭＳ Ｐゴシック" panose="020B0600070205080204" pitchFamily="34" charset="-128"/>
            </a:endParaRPr>
          </a:p>
        </p:txBody>
      </p:sp>
      <p:sp>
        <p:nvSpPr>
          <p:cNvPr id="32770" name="Content Placeholder 2">
            <a:extLst>
              <a:ext uri="{FF2B5EF4-FFF2-40B4-BE49-F238E27FC236}">
                <a16:creationId xmlns:a16="http://schemas.microsoft.com/office/drawing/2014/main" id="{3634E629-8FA1-0BF7-DA5E-174EE45A58A7}"/>
              </a:ext>
            </a:extLst>
          </p:cNvPr>
          <p:cNvSpPr>
            <a:spLocks noGrp="1" noChangeArrowheads="1"/>
          </p:cNvSpPr>
          <p:nvPr>
            <p:ph idx="1"/>
          </p:nvPr>
        </p:nvSpPr>
        <p:spPr>
          <a:xfrm>
            <a:off x="2484438" y="908050"/>
            <a:ext cx="6354762" cy="5187950"/>
          </a:xfrm>
        </p:spPr>
        <p:txBody>
          <a:bodyPr/>
          <a:lstStyle/>
          <a:p>
            <a:r>
              <a:rPr lang="fr-FR" altLang="fr-FR" sz="1200">
                <a:effectLst/>
                <a:ea typeface="ＭＳ Ｐゴシック" panose="020B0600070205080204" pitchFamily="34" charset="-128"/>
              </a:rPr>
              <a:t>Vous n’allez plus prendre de café à la machine, ni déjeuner à la cafétéria, d’abord, ça vous fait perdre du temps et puis les écouter vous agace.</a:t>
            </a:r>
          </a:p>
          <a:p>
            <a:r>
              <a:rPr lang="fr-FR" altLang="fr-FR" sz="1200">
                <a:effectLst/>
                <a:ea typeface="ＭＳ Ｐゴシック" panose="020B0600070205080204" pitchFamily="34" charset="-128"/>
              </a:rPr>
              <a:t>Vous refusez les sorties aux restaurant avec les collègues</a:t>
            </a:r>
          </a:p>
          <a:p>
            <a:r>
              <a:rPr lang="fr-FR" altLang="fr-FR" sz="1200">
                <a:effectLst/>
                <a:ea typeface="ＭＳ Ｐゴシック" panose="020B0600070205080204" pitchFamily="34" charset="-128"/>
              </a:rPr>
              <a:t>Vous n’avez plus envie de parler aux gens, même aux collègues que vous aimez bien</a:t>
            </a:r>
          </a:p>
          <a:p>
            <a:r>
              <a:rPr lang="fr-FR" altLang="fr-FR" sz="1200">
                <a:effectLst/>
                <a:ea typeface="ＭＳ Ｐゴシック" panose="020B0600070205080204" pitchFamily="34" charset="-128"/>
              </a:rPr>
              <a:t>Comment leur dire dans quel état vous êtes, alors qu’ils ont l’air de tenir</a:t>
            </a:r>
          </a:p>
          <a:p>
            <a:r>
              <a:rPr lang="fr-FR" altLang="fr-FR" sz="1200">
                <a:effectLst/>
                <a:ea typeface="ＭＳ Ｐゴシック" panose="020B0600070205080204" pitchFamily="34" charset="-128"/>
              </a:rPr>
              <a:t>De toute façon c’est tabou pour un médecin  de dire qu’on est fatigué, à bout de force. </a:t>
            </a:r>
          </a:p>
          <a:p>
            <a:r>
              <a:rPr lang="fr-FR" altLang="fr-FR" sz="1200">
                <a:effectLst/>
                <a:ea typeface="ＭＳ Ｐゴシック" panose="020B0600070205080204" pitchFamily="34" charset="-128"/>
              </a:rPr>
              <a:t>Que pourraient ils faire pour vous aider de toutes façons ?</a:t>
            </a:r>
          </a:p>
          <a:p>
            <a:r>
              <a:rPr lang="fr-FR" altLang="fr-FR" sz="1200">
                <a:effectLst/>
                <a:ea typeface="ＭＳ Ｐゴシック" panose="020B0600070205080204" pitchFamily="34" charset="-128"/>
              </a:rPr>
              <a:t>Un infirmier / un cadre avec qui vous vous entendez bien/ votre secrétaire médicale s’est inquiété de votre pâleur, vous lui avez dit de se mêler de ce qui le regarde, vous allez très bien </a:t>
            </a:r>
          </a:p>
          <a:p>
            <a:r>
              <a:rPr lang="fr-FR" altLang="fr-FR" sz="1200">
                <a:effectLst/>
                <a:ea typeface="ＭＳ Ｐゴシック" panose="020B0600070205080204" pitchFamily="34" charset="-128"/>
              </a:rPr>
              <a:t>Un collègue, votre meilleur ami de fac est venu vous parler de votre état, vous vous êtes moqué de lui, vous n’êtes certainement pas faible.</a:t>
            </a:r>
          </a:p>
          <a:p>
            <a:r>
              <a:rPr lang="fr-FR" altLang="fr-FR" sz="1200">
                <a:effectLst/>
                <a:ea typeface="ＭＳ Ｐゴシック" panose="020B0600070205080204" pitchFamily="34" charset="-128"/>
              </a:rPr>
              <a:t>Le soir chez vous, vous travaillez de plus en plus tard</a:t>
            </a:r>
          </a:p>
          <a:p>
            <a:r>
              <a:rPr lang="fr-FR" altLang="fr-FR" sz="1200">
                <a:effectLst/>
                <a:ea typeface="ＭＳ Ｐゴシック" panose="020B0600070205080204" pitchFamily="34" charset="-128"/>
              </a:rPr>
              <a:t>Vous ne parlez plus que de ça à votre conjoint, à vos enfants, à vos amis</a:t>
            </a:r>
          </a:p>
          <a:p>
            <a:r>
              <a:rPr lang="fr-FR" altLang="fr-FR" sz="1200">
                <a:effectLst/>
                <a:ea typeface="ＭＳ Ｐゴシック" panose="020B0600070205080204" pitchFamily="34" charset="-128"/>
              </a:rPr>
              <a:t>Ils s’en plaignent, bientôt vous ne leur parlez plus du tout de votre travail puisqu’ils n’ont pas l’air de comprendre</a:t>
            </a:r>
          </a:p>
          <a:p>
            <a:r>
              <a:rPr lang="fr-FR" altLang="fr-FR" sz="1200">
                <a:effectLst/>
                <a:ea typeface="ＭＳ Ｐゴシック" panose="020B0600070205080204" pitchFamily="34" charset="-128"/>
              </a:rPr>
              <a:t>Bientôt vous ne sortez plus car vous n’avez plus l’énergie.</a:t>
            </a:r>
          </a:p>
          <a:p>
            <a:r>
              <a:rPr lang="fr-FR" altLang="fr-FR" sz="1200">
                <a:effectLst/>
                <a:ea typeface="ＭＳ Ｐゴシック" panose="020B0600070205080204" pitchFamily="34" charset="-128"/>
              </a:rPr>
              <a:t>Vous ramenez des dossiers à la maison, Les week ends vous travaillez, toujours dans l’espoir de rattraper</a:t>
            </a:r>
          </a:p>
          <a:p>
            <a:r>
              <a:rPr lang="fr-FR" altLang="fr-FR" sz="1200">
                <a:effectLst/>
                <a:ea typeface="ＭＳ Ｐゴシック" panose="020B0600070205080204" pitchFamily="34" charset="-128"/>
              </a:rPr>
              <a:t>Pendant les vacances, vous vous connectez pour continuer à suivre votre travail à répondre sur la messagerie</a:t>
            </a: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79F11-66A8-F34E-8582-BDD2681C20FE}"/>
              </a:ext>
            </a:extLst>
          </p:cNvPr>
          <p:cNvSpPr>
            <a:spLocks noGrp="1"/>
          </p:cNvSpPr>
          <p:nvPr>
            <p:ph type="title"/>
          </p:nvPr>
        </p:nvSpPr>
        <p:spPr/>
        <p:txBody>
          <a:bodyPr/>
          <a:lstStyle/>
          <a:p>
            <a:pPr>
              <a:defRPr/>
            </a:pPr>
            <a:r>
              <a:rPr lang="en-US" altLang="fr-FR" b="1" dirty="0" err="1">
                <a:solidFill>
                  <a:srgbClr val="FF0000"/>
                </a:solidFill>
                <a:ea typeface="ＭＳ Ｐゴシック" panose="020B0600070205080204" pitchFamily="34" charset="-128"/>
              </a:rPr>
              <a:t>Souffrance</a:t>
            </a:r>
            <a:r>
              <a:rPr lang="en-US" altLang="fr-FR" b="1" dirty="0">
                <a:solidFill>
                  <a:srgbClr val="FF0000"/>
                </a:solidFill>
                <a:ea typeface="ＭＳ Ｐゴシック" panose="020B0600070205080204" pitchFamily="34" charset="-128"/>
              </a:rPr>
              <a:t> au travail </a:t>
            </a:r>
            <a:r>
              <a:rPr lang="en-US" altLang="fr-FR" b="1" dirty="0" err="1">
                <a:solidFill>
                  <a:srgbClr val="FF0000"/>
                </a:solidFill>
                <a:ea typeface="ＭＳ Ｐゴシック" panose="020B0600070205080204" pitchFamily="34" charset="-128"/>
              </a:rPr>
              <a:t>partout</a:t>
            </a:r>
            <a:r>
              <a:rPr lang="en-US" altLang="fr-FR" b="1" dirty="0">
                <a:solidFill>
                  <a:srgbClr val="FF0000"/>
                </a:solidFill>
                <a:ea typeface="ＭＳ Ｐゴシック" panose="020B0600070205080204" pitchFamily="34" charset="-128"/>
              </a:rPr>
              <a:t> et </a:t>
            </a:r>
            <a:r>
              <a:rPr lang="en-US" altLang="fr-FR" b="1" dirty="0" err="1">
                <a:solidFill>
                  <a:srgbClr val="FF0000"/>
                </a:solidFill>
                <a:ea typeface="ＭＳ Ｐゴシック" panose="020B0600070205080204" pitchFamily="34" charset="-128"/>
              </a:rPr>
              <a:t>nulle</a:t>
            </a:r>
            <a:r>
              <a:rPr lang="en-US" altLang="fr-FR" b="1" dirty="0">
                <a:solidFill>
                  <a:srgbClr val="FF0000"/>
                </a:solidFill>
                <a:ea typeface="ＭＳ Ｐゴシック" panose="020B0600070205080204" pitchFamily="34" charset="-128"/>
              </a:rPr>
              <a:t> part</a:t>
            </a:r>
          </a:p>
        </p:txBody>
      </p:sp>
      <p:sp>
        <p:nvSpPr>
          <p:cNvPr id="3" name="Content Placeholder 2">
            <a:extLst>
              <a:ext uri="{FF2B5EF4-FFF2-40B4-BE49-F238E27FC236}">
                <a16:creationId xmlns:a16="http://schemas.microsoft.com/office/drawing/2014/main" id="{820A075E-77C6-7E4F-8C3A-99C9146E4E0B}"/>
              </a:ext>
            </a:extLst>
          </p:cNvPr>
          <p:cNvSpPr>
            <a:spLocks noGrp="1"/>
          </p:cNvSpPr>
          <p:nvPr>
            <p:ph idx="1"/>
          </p:nvPr>
        </p:nvSpPr>
        <p:spPr/>
        <p:txBody>
          <a:bodyPr/>
          <a:lstStyle/>
          <a:p>
            <a:pPr>
              <a:defRPr/>
            </a:pPr>
            <a:r>
              <a:rPr lang="fr-FR" sz="1800" dirty="0">
                <a:effectLst/>
              </a:rPr>
              <a:t>Syndrome de désadaptation à des organisations du travail devenues redoutablement pathogènes, d’une accélération frénétique de nos fonctionnements neurophysiologiques, la souffrance au travail est de surcroît dans une phase de récupération médiatico-sociale essentiellement sous l’intitulé burn out qui écrase la possibilité de faire </a:t>
            </a:r>
            <a:r>
              <a:rPr lang="fr-FR" sz="1800" dirty="0" err="1">
                <a:effectLst/>
              </a:rPr>
              <a:t>undiagnostic</a:t>
            </a:r>
            <a:r>
              <a:rPr lang="fr-FR" sz="1800" dirty="0">
                <a:effectLst/>
              </a:rPr>
              <a:t> nuancé. </a:t>
            </a:r>
          </a:p>
          <a:p>
            <a:pPr>
              <a:defRPr/>
            </a:pPr>
            <a:r>
              <a:rPr lang="fr-FR" sz="1800" dirty="0">
                <a:effectLst/>
              </a:rPr>
              <a:t>D’autres tableaux cliniques liés au travail existent mais sont méconnus, au profit d’intitulés venus d’ailleurs, bore out, </a:t>
            </a:r>
            <a:r>
              <a:rPr lang="fr-FR" sz="1800" dirty="0" err="1">
                <a:effectLst/>
              </a:rPr>
              <a:t>brown</a:t>
            </a:r>
            <a:r>
              <a:rPr lang="fr-FR" sz="1800" dirty="0">
                <a:effectLst/>
              </a:rPr>
              <a:t> out, alors qu’ils sont plus fréquemment reconnus en maladie professionnelle devant le Comité régional de reconnaissance des maladies professionnelles (trouble anxieux généralisé, dépression, stress post-traumatique).</a:t>
            </a:r>
          </a:p>
          <a:p>
            <a:pPr marL="457200" indent="-457200">
              <a:buFont typeface="Wingdings" pitchFamily="2" charset="2"/>
              <a:buNone/>
              <a:defRPr/>
            </a:pPr>
            <a:endParaRPr lang="en-US" altLang="fr-FR" dirty="0">
              <a:ea typeface="ＭＳ Ｐゴシック" panose="020B0600070205080204" pitchFamily="34" charset="-128"/>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B4F60F-514E-EE40-854A-D7AF562A38A4}"/>
              </a:ext>
            </a:extLst>
          </p:cNvPr>
          <p:cNvSpPr>
            <a:spLocks noGrp="1"/>
          </p:cNvSpPr>
          <p:nvPr>
            <p:ph type="title"/>
          </p:nvPr>
        </p:nvSpPr>
        <p:spPr/>
        <p:txBody>
          <a:bodyPr/>
          <a:lstStyle/>
          <a:p>
            <a:pPr>
              <a:defRPr/>
            </a:pPr>
            <a:endParaRPr lang="fr-FR"/>
          </a:p>
        </p:txBody>
      </p:sp>
      <p:sp>
        <p:nvSpPr>
          <p:cNvPr id="3" name="Espace réservé du contenu 2">
            <a:extLst>
              <a:ext uri="{FF2B5EF4-FFF2-40B4-BE49-F238E27FC236}">
                <a16:creationId xmlns:a16="http://schemas.microsoft.com/office/drawing/2014/main" id="{FF5E0E53-68B2-754D-99A7-80D4AC0F1749}"/>
              </a:ext>
            </a:extLst>
          </p:cNvPr>
          <p:cNvSpPr>
            <a:spLocks noGrp="1"/>
          </p:cNvSpPr>
          <p:nvPr>
            <p:ph idx="1"/>
          </p:nvPr>
        </p:nvSpPr>
        <p:spPr/>
        <p:txBody>
          <a:bodyPr/>
          <a:lstStyle/>
          <a:p>
            <a:pPr>
              <a:defRPr/>
            </a:pPr>
            <a:r>
              <a:rPr lang="fr-FR" altLang="fr-FR" sz="1400">
                <a:effectLst/>
                <a:ea typeface="ＭＳ Ｐゴシック" panose="020B0600070205080204" pitchFamily="34" charset="-128"/>
              </a:rPr>
              <a:t>Vous avez besoin de manger davantage</a:t>
            </a:r>
          </a:p>
          <a:p>
            <a:pPr>
              <a:defRPr/>
            </a:pPr>
            <a:r>
              <a:rPr lang="fr-FR" altLang="fr-FR" sz="1400">
                <a:effectLst/>
                <a:ea typeface="ＭＳ Ｐゴシック" panose="020B0600070205080204" pitchFamily="34" charset="-128"/>
              </a:rPr>
              <a:t>De plus en plus de sucre et de gras</a:t>
            </a:r>
          </a:p>
          <a:p>
            <a:pPr>
              <a:defRPr/>
            </a:pPr>
            <a:r>
              <a:rPr lang="fr-FR" altLang="fr-FR" sz="1400">
                <a:effectLst/>
                <a:ea typeface="ＭＳ Ｐゴシック" panose="020B0600070205080204" pitchFamily="34" charset="-128"/>
              </a:rPr>
              <a:t>Vous n’allez plus manger au self ou dans un café, vous n’avez plus le temps. </a:t>
            </a:r>
          </a:p>
          <a:p>
            <a:pPr>
              <a:defRPr/>
            </a:pPr>
            <a:r>
              <a:rPr lang="fr-FR" altLang="fr-FR" sz="1400">
                <a:effectLst/>
                <a:ea typeface="ＭＳ Ｐゴシック" panose="020B0600070205080204" pitchFamily="34" charset="-128"/>
              </a:rPr>
              <a:t>Vous avalez vite fait un sandwich sur le coin de votre bureau</a:t>
            </a:r>
          </a:p>
          <a:p>
            <a:pPr>
              <a:defRPr/>
            </a:pPr>
            <a:r>
              <a:rPr lang="fr-FR" altLang="fr-FR" sz="1400">
                <a:effectLst/>
                <a:ea typeface="ＭＳ Ｐゴシック" panose="020B0600070205080204" pitchFamily="34" charset="-128"/>
              </a:rPr>
              <a:t>Vous digérez mal</a:t>
            </a:r>
          </a:p>
          <a:p>
            <a:pPr>
              <a:defRPr/>
            </a:pPr>
            <a:r>
              <a:rPr lang="fr-FR" altLang="fr-FR" sz="1400">
                <a:effectLst/>
                <a:ea typeface="ＭＳ Ｐゴシック" panose="020B0600070205080204" pitchFamily="34" charset="-128"/>
              </a:rPr>
              <a:t>Vous ne digérez plus rien</a:t>
            </a:r>
          </a:p>
          <a:p>
            <a:pPr>
              <a:defRPr/>
            </a:pPr>
            <a:r>
              <a:rPr lang="fr-FR" altLang="fr-FR" sz="1400">
                <a:effectLst/>
                <a:ea typeface="ＭＳ Ｐゴシック" panose="020B0600070205080204" pitchFamily="34" charset="-128"/>
              </a:rPr>
              <a:t>Vous avez raté le cours de gym</a:t>
            </a:r>
          </a:p>
          <a:p>
            <a:pPr>
              <a:defRPr/>
            </a:pPr>
            <a:r>
              <a:rPr lang="fr-FR" altLang="fr-FR" sz="1400">
                <a:effectLst/>
                <a:ea typeface="ＭＳ Ｐゴシック" panose="020B0600070205080204" pitchFamily="34" charset="-128"/>
              </a:rPr>
              <a:t>Vous n’avez plus le temps d ‘aller courir</a:t>
            </a:r>
          </a:p>
          <a:p>
            <a:pPr>
              <a:defRPr/>
            </a:pPr>
            <a:r>
              <a:rPr lang="fr-FR" altLang="fr-FR" sz="1400">
                <a:effectLst/>
                <a:ea typeface="ＭＳ Ｐゴシック" panose="020B0600070205080204" pitchFamily="34" charset="-128"/>
              </a:rPr>
              <a:t>Vous n’avez plus le temps de faire vos courses</a:t>
            </a:r>
          </a:p>
          <a:p>
            <a:pPr>
              <a:defRPr/>
            </a:pPr>
            <a:r>
              <a:rPr lang="fr-FR" altLang="fr-FR" sz="1400">
                <a:effectLst/>
                <a:ea typeface="ＭＳ Ｐゴシック" panose="020B0600070205080204" pitchFamily="34" charset="-128"/>
              </a:rPr>
              <a:t>La cuisine</a:t>
            </a:r>
          </a:p>
          <a:p>
            <a:pPr>
              <a:defRPr/>
            </a:pPr>
            <a:r>
              <a:rPr lang="fr-FR" altLang="fr-FR" sz="1400">
                <a:effectLst/>
                <a:ea typeface="ＭＳ Ｐゴシック" panose="020B0600070205080204" pitchFamily="34" charset="-128"/>
              </a:rPr>
              <a:t>Le ménage</a:t>
            </a:r>
          </a:p>
          <a:p>
            <a:pPr>
              <a:defRPr/>
            </a:pPr>
            <a:r>
              <a:rPr lang="fr-FR" altLang="fr-FR" sz="1400">
                <a:effectLst/>
                <a:ea typeface="ＭＳ Ｐゴシック" panose="020B0600070205080204" pitchFamily="34" charset="-128"/>
              </a:rPr>
              <a:t>Vous vous mettez en colère plus facilement</a:t>
            </a:r>
          </a:p>
          <a:p>
            <a:pPr>
              <a:defRPr/>
            </a:pPr>
            <a:r>
              <a:rPr lang="fr-FR" altLang="fr-FR" sz="1400">
                <a:effectLst/>
                <a:ea typeface="ＭＳ Ｐゴシック" panose="020B0600070205080204" pitchFamily="34" charset="-128"/>
              </a:rPr>
              <a:t>Vous aboyez envers vos collègues, vos subordonnés, votre équipe, certains patients</a:t>
            </a:r>
          </a:p>
          <a:p>
            <a:pPr>
              <a:defRPr/>
            </a:pPr>
            <a:r>
              <a:rPr lang="fr-FR" altLang="fr-FR" sz="1400">
                <a:effectLst/>
                <a:ea typeface="ＭＳ Ｐゴシック" panose="020B0600070205080204" pitchFamily="34" charset="-128"/>
              </a:rPr>
              <a:t>Vos enfants vous énervent à vous tomber dessus dès que vous rentrez à la maison pour les devoirs</a:t>
            </a:r>
          </a:p>
          <a:p>
            <a:pPr>
              <a:defRPr/>
            </a:pPr>
            <a:r>
              <a:rPr lang="fr-FR" altLang="fr-FR" sz="1400">
                <a:effectLst/>
                <a:ea typeface="ＭＳ Ｐゴシック" panose="020B0600070205080204" pitchFamily="34" charset="-128"/>
              </a:rPr>
              <a:t>Vous hurlez sur vos enfants sans arrêt</a:t>
            </a:r>
          </a:p>
          <a:p>
            <a:pPr>
              <a:defRPr/>
            </a:pPr>
            <a:r>
              <a:rPr lang="fr-FR" altLang="fr-FR" sz="1400">
                <a:effectLst/>
                <a:ea typeface="ＭＳ Ｐゴシック" panose="020B0600070205080204" pitchFamily="34" charset="-128"/>
              </a:rPr>
              <a:t>Ce matin, pour la première fois vous avez frappé votre enfant parce qu’il ne se préparait pas assez vite.</a:t>
            </a:r>
          </a:p>
          <a:p>
            <a:pPr>
              <a:defRPr/>
            </a:pPr>
            <a:r>
              <a:rPr lang="fr-FR" altLang="fr-FR" sz="1400">
                <a:effectLst/>
                <a:ea typeface="ＭＳ Ｐゴシック" panose="020B0600070205080204" pitchFamily="34" charset="-128"/>
              </a:rPr>
              <a:t>Vous passez de la colère aux larmes sans comprendre pourquoi</a:t>
            </a:r>
          </a:p>
          <a:p>
            <a:pPr>
              <a:defRPr/>
            </a:pPr>
            <a:endParaRPr lang="fr-FR" altLang="fr-FR" sz="1400">
              <a:effectLst/>
              <a:ea typeface="ＭＳ Ｐゴシック" panose="020B0600070205080204" pitchFamily="34" charset="-128"/>
            </a:endParaRPr>
          </a:p>
          <a:p>
            <a:pPr>
              <a:defRPr/>
            </a:pPr>
            <a:endParaRPr lang="en-US" altLang="fr-FR">
              <a:ea typeface="ＭＳ Ｐゴシック" panose="020B0600070205080204" pitchFamily="34" charset="-128"/>
            </a:endParaRPr>
          </a:p>
          <a:p>
            <a:pPr>
              <a:defRPr/>
            </a:pPr>
            <a:endParaRPr lang="fr-FR" altLang="fr-FR">
              <a:ea typeface="ＭＳ Ｐゴシック" panose="020B0600070205080204" pitchFamily="34" charset="-128"/>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C9A947-5B7E-0A4B-922D-65BDD8DEA07F}"/>
              </a:ext>
            </a:extLst>
          </p:cNvPr>
          <p:cNvSpPr>
            <a:spLocks noGrp="1"/>
          </p:cNvSpPr>
          <p:nvPr>
            <p:ph type="title"/>
          </p:nvPr>
        </p:nvSpPr>
        <p:spPr/>
        <p:txBody>
          <a:bodyPr/>
          <a:lstStyle/>
          <a:p>
            <a:pPr>
              <a:defRPr/>
            </a:pPr>
            <a:r>
              <a:rPr lang="en-US" altLang="fr-FR">
                <a:ea typeface="ＭＳ Ｐゴシック" panose="020B0600070205080204" pitchFamily="34" charset="-128"/>
              </a:rPr>
              <a:t> </a:t>
            </a:r>
            <a:r>
              <a:rPr lang="en-US" altLang="fr-FR">
                <a:solidFill>
                  <a:srgbClr val="FF0000"/>
                </a:solidFill>
                <a:ea typeface="ＭＳ Ｐゴシック" panose="020B0600070205080204" pitchFamily="34" charset="-128"/>
              </a:rPr>
              <a:t>LES SIGNAUX FORTS </a:t>
            </a:r>
            <a:r>
              <a:rPr lang="fr-FR" altLang="fr-FR" b="1">
                <a:solidFill>
                  <a:srgbClr val="FF0000"/>
                </a:solidFill>
                <a:ea typeface="ＭＳ Ｐゴシック" panose="020B0600070205080204" pitchFamily="34" charset="-128"/>
              </a:rPr>
              <a:t>: </a:t>
            </a:r>
            <a:r>
              <a:rPr lang="en-US" altLang="fr-FR" b="1">
                <a:solidFill>
                  <a:srgbClr val="000090"/>
                </a:solidFill>
                <a:ea typeface="ＭＳ Ｐゴシック" panose="020B0600070205080204" pitchFamily="34" charset="-128"/>
              </a:rPr>
              <a:t>Les troubles et lésions</a:t>
            </a:r>
            <a:br>
              <a:rPr lang="fr-FR" altLang="fr-FR" b="1">
                <a:ea typeface="ＭＳ Ｐゴシック" panose="020B0600070205080204" pitchFamily="34" charset="-128"/>
              </a:rPr>
            </a:br>
            <a:endParaRPr lang="en-US" altLang="fr-FR" b="1">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AD7D9895-565E-204D-910E-CF16E1F77F61}"/>
              </a:ext>
            </a:extLst>
          </p:cNvPr>
          <p:cNvSpPr>
            <a:spLocks noGrp="1"/>
          </p:cNvSpPr>
          <p:nvPr>
            <p:ph idx="1"/>
          </p:nvPr>
        </p:nvSpPr>
        <p:spPr>
          <a:xfrm>
            <a:off x="2195513" y="1052513"/>
            <a:ext cx="6643687" cy="5043487"/>
          </a:xfrm>
        </p:spPr>
        <p:txBody>
          <a:bodyPr/>
          <a:lstStyle/>
          <a:p>
            <a:pPr>
              <a:buFont typeface="Wingdings" pitchFamily="2" charset="2"/>
              <a:buNone/>
              <a:defRPr/>
            </a:pPr>
            <a:r>
              <a:rPr lang="fr-FR" altLang="fr-FR" sz="1400">
                <a:ea typeface="ＭＳ Ｐゴシック" panose="020B0600070205080204" pitchFamily="34" charset="-128"/>
              </a:rPr>
              <a:t> </a:t>
            </a:r>
          </a:p>
          <a:p>
            <a:pPr>
              <a:defRPr/>
            </a:pPr>
            <a:r>
              <a:rPr lang="fr-FR" altLang="fr-FR" sz="1200">
                <a:effectLst/>
                <a:ea typeface="ＭＳ Ｐゴシック" panose="020B0600070205080204" pitchFamily="34" charset="-128"/>
              </a:rPr>
              <a:t>Vous faites des torticolis, des lumbagos, des névralgies cervicobracciales ou Faciales</a:t>
            </a:r>
          </a:p>
          <a:p>
            <a:pPr>
              <a:defRPr/>
            </a:pPr>
            <a:r>
              <a:rPr lang="fr-FR" altLang="fr-FR" sz="1200">
                <a:effectLst/>
                <a:ea typeface="ＭＳ Ｐゴシック" panose="020B0600070205080204" pitchFamily="34" charset="-128"/>
              </a:rPr>
              <a:t>Vous avez des palpitations cardiaques, le cœur qui s’emballe, qui bat la chamade</a:t>
            </a:r>
          </a:p>
          <a:p>
            <a:pPr>
              <a:defRPr/>
            </a:pPr>
            <a:r>
              <a:rPr lang="fr-FR" altLang="fr-FR" sz="1200">
                <a:effectLst/>
                <a:ea typeface="ＭＳ Ｐゴシック" panose="020B0600070205080204" pitchFamily="34" charset="-128"/>
              </a:rPr>
              <a:t>Vous avez des malaises, des vertiges</a:t>
            </a:r>
          </a:p>
          <a:p>
            <a:pPr>
              <a:defRPr/>
            </a:pPr>
            <a:r>
              <a:rPr lang="fr-FR" altLang="fr-FR" sz="1200">
                <a:effectLst/>
                <a:ea typeface="ＭＳ Ｐゴシック" panose="020B0600070205080204" pitchFamily="34" charset="-128"/>
              </a:rPr>
              <a:t>Vous vous évanouissez au travail</a:t>
            </a:r>
          </a:p>
          <a:p>
            <a:pPr>
              <a:defRPr/>
            </a:pPr>
            <a:r>
              <a:rPr lang="fr-FR" altLang="fr-FR" sz="1200">
                <a:effectLst/>
                <a:ea typeface="ＭＳ Ｐゴシック" panose="020B0600070205080204" pitchFamily="34" charset="-128"/>
              </a:rPr>
              <a:t>Vous vous sentez moins motivé ce matin</a:t>
            </a:r>
          </a:p>
          <a:p>
            <a:pPr>
              <a:defRPr/>
            </a:pPr>
            <a:r>
              <a:rPr lang="fr-FR" altLang="fr-FR" sz="1200">
                <a:effectLst/>
                <a:ea typeface="ＭＳ Ｐゴシック" panose="020B0600070205080204" pitchFamily="34" charset="-128"/>
              </a:rPr>
              <a:t>Vous allez travailler à contre cœur</a:t>
            </a:r>
          </a:p>
          <a:p>
            <a:pPr>
              <a:defRPr/>
            </a:pPr>
            <a:r>
              <a:rPr lang="fr-FR" altLang="fr-FR" sz="1200">
                <a:effectLst/>
                <a:ea typeface="ＭＳ Ｐゴシック" panose="020B0600070205080204" pitchFamily="34" charset="-128"/>
              </a:rPr>
              <a:t>Vous n’avez plus envie d’aller travailler</a:t>
            </a:r>
          </a:p>
          <a:p>
            <a:pPr>
              <a:defRPr/>
            </a:pPr>
            <a:r>
              <a:rPr lang="fr-FR" altLang="fr-FR" sz="1200">
                <a:effectLst/>
                <a:ea typeface="ＭＳ Ｐゴシック" panose="020B0600070205080204" pitchFamily="34" charset="-128"/>
              </a:rPr>
              <a:t>Vous ne vous mettez plus en colère et vous ne pleurez plus car vous trouvez que tout ça ça n’a plus de sens</a:t>
            </a:r>
          </a:p>
          <a:p>
            <a:pPr>
              <a:defRPr/>
            </a:pPr>
            <a:r>
              <a:rPr lang="fr-FR" altLang="fr-FR" sz="1200">
                <a:effectLst/>
                <a:ea typeface="ＭＳ Ｐゴシック" panose="020B0600070205080204" pitchFamily="34" charset="-128"/>
              </a:rPr>
              <a:t>Vous avez mal au ventre</a:t>
            </a:r>
          </a:p>
          <a:p>
            <a:pPr>
              <a:defRPr/>
            </a:pPr>
            <a:r>
              <a:rPr lang="fr-FR" altLang="fr-FR" sz="1200">
                <a:effectLst/>
                <a:ea typeface="ＭＳ Ｐゴシック" panose="020B0600070205080204" pitchFamily="34" charset="-128"/>
              </a:rPr>
              <a:t>Vous avez pris 10 kilos en quelques mois</a:t>
            </a:r>
          </a:p>
          <a:p>
            <a:pPr>
              <a:defRPr/>
            </a:pPr>
            <a:r>
              <a:rPr lang="fr-FR" altLang="fr-FR" sz="1200">
                <a:effectLst/>
                <a:ea typeface="ＭＳ Ｐゴシック" panose="020B0600070205080204" pitchFamily="34" charset="-128"/>
              </a:rPr>
              <a:t>Vos analyses de sang ne sont pas bonnes, votre cholestérol augmente, vos triglycérides aussi</a:t>
            </a:r>
          </a:p>
          <a:p>
            <a:pPr>
              <a:defRPr/>
            </a:pPr>
            <a:r>
              <a:rPr lang="fr-FR" altLang="fr-FR" sz="1200">
                <a:effectLst/>
                <a:ea typeface="ＭＳ Ｐゴシック" panose="020B0600070205080204" pitchFamily="34" charset="-128"/>
              </a:rPr>
              <a:t>Vous vomissez le matin avant de partir au travail</a:t>
            </a:r>
          </a:p>
          <a:p>
            <a:pPr>
              <a:defRPr/>
            </a:pPr>
            <a:r>
              <a:rPr lang="fr-FR" altLang="fr-FR" sz="1200">
                <a:effectLst/>
                <a:ea typeface="ＭＳ Ｐゴシック" panose="020B0600070205080204" pitchFamily="34" charset="-128"/>
              </a:rPr>
              <a:t>Vous vous videz</a:t>
            </a:r>
          </a:p>
          <a:p>
            <a:pPr>
              <a:defRPr/>
            </a:pPr>
            <a:r>
              <a:rPr lang="fr-FR" altLang="fr-FR" sz="1200">
                <a:effectLst/>
                <a:ea typeface="ＭＳ Ｐゴシック" panose="020B0600070205080204" pitchFamily="34" charset="-128"/>
              </a:rPr>
              <a:t>Vous perdez du poids</a:t>
            </a:r>
          </a:p>
          <a:p>
            <a:pPr>
              <a:defRPr/>
            </a:pPr>
            <a:r>
              <a:rPr lang="fr-FR" altLang="fr-FR" sz="1200">
                <a:effectLst/>
                <a:ea typeface="ＭＳ Ｐゴシック" panose="020B0600070205080204" pitchFamily="34" charset="-128"/>
              </a:rPr>
              <a:t>Vous êtes souvent enrhumé</a:t>
            </a:r>
          </a:p>
          <a:p>
            <a:pPr>
              <a:defRPr/>
            </a:pPr>
            <a:r>
              <a:rPr lang="fr-FR" altLang="fr-FR" sz="1200">
                <a:effectLst/>
                <a:ea typeface="ＭＳ Ｐゴシック" panose="020B0600070205080204" pitchFamily="34" charset="-128"/>
              </a:rPr>
              <a:t>Vous êtes tout le temps enrhumé</a:t>
            </a:r>
          </a:p>
          <a:p>
            <a:pPr>
              <a:defRPr/>
            </a:pPr>
            <a:r>
              <a:rPr lang="fr-FR" altLang="fr-FR" sz="1200">
                <a:effectLst/>
                <a:ea typeface="ＭＳ Ｐゴシック" panose="020B0600070205080204" pitchFamily="34" charset="-128"/>
              </a:rPr>
              <a:t>Vous faites des otites</a:t>
            </a:r>
          </a:p>
          <a:p>
            <a:pPr>
              <a:defRPr/>
            </a:pPr>
            <a:r>
              <a:rPr lang="fr-FR" altLang="fr-FR" sz="1200">
                <a:effectLst/>
                <a:ea typeface="ＭＳ Ｐゴシック" panose="020B0600070205080204" pitchFamily="34" charset="-128"/>
              </a:rPr>
              <a:t>Vous faites des angines</a:t>
            </a:r>
          </a:p>
          <a:p>
            <a:pPr>
              <a:defRPr/>
            </a:pPr>
            <a:r>
              <a:rPr lang="fr-FR" altLang="fr-FR" sz="1200">
                <a:effectLst/>
                <a:ea typeface="ＭＳ Ｐゴシック" panose="020B0600070205080204" pitchFamily="34" charset="-128"/>
              </a:rPr>
              <a:t>Vous avez de l’</a:t>
            </a:r>
            <a:r>
              <a:rPr lang="fr-FR" altLang="ja-JP" sz="1200">
                <a:effectLst/>
                <a:ea typeface="ＭＳ Ｐゴシック" panose="020B0600070205080204" pitchFamily="34" charset="-128"/>
              </a:rPr>
              <a:t>eczema, des boutons, du psoriasis</a:t>
            </a:r>
          </a:p>
          <a:p>
            <a:pPr>
              <a:defRPr/>
            </a:pPr>
            <a:r>
              <a:rPr lang="fr-FR" altLang="fr-FR" sz="1200">
                <a:effectLst/>
                <a:ea typeface="ＭＳ Ｐゴシック" panose="020B0600070205080204" pitchFamily="34" charset="-128"/>
              </a:rPr>
              <a:t>Vous avez des poussées d’herpès</a:t>
            </a:r>
          </a:p>
          <a:p>
            <a:pPr>
              <a:defRPr/>
            </a:pPr>
            <a:r>
              <a:rPr lang="fr-FR" altLang="fr-FR" sz="1200">
                <a:effectLst/>
                <a:ea typeface="ＭＳ Ｐゴシック" panose="020B0600070205080204" pitchFamily="34" charset="-128"/>
              </a:rPr>
              <a:t>Il faut déjà vous lever tous les matins et mettre un pas devant l’autre pour venir à ce travail qui n’a ni queue ni tête</a:t>
            </a:r>
          </a:p>
          <a:p>
            <a:pPr>
              <a:defRPr/>
            </a:pPr>
            <a:r>
              <a:rPr lang="fr-FR" altLang="fr-FR" sz="1200">
                <a:effectLst/>
                <a:ea typeface="ＭＳ Ｐゴシック" panose="020B0600070205080204" pitchFamily="34" charset="-128"/>
              </a:rPr>
              <a:t>Tout ça finira mal vous le savez, et à la limite vous l’espérez, que tout ce système se casse la figure</a:t>
            </a:r>
          </a:p>
          <a:p>
            <a:pPr>
              <a:defRPr/>
            </a:pPr>
            <a:endParaRPr lang="en-US" altLang="fr-FR" sz="1200">
              <a:ea typeface="ＭＳ Ｐゴシック" panose="020B0600070205080204" pitchFamily="34" charset="-128"/>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AF37C-1FDE-8C4D-8E44-6F5938908508}"/>
              </a:ext>
            </a:extLst>
          </p:cNvPr>
          <p:cNvSpPr>
            <a:spLocks noGrp="1"/>
          </p:cNvSpPr>
          <p:nvPr>
            <p:ph type="title"/>
          </p:nvPr>
        </p:nvSpPr>
        <p:spPr>
          <a:xfrm>
            <a:off x="2268538" y="228600"/>
            <a:ext cx="6570662" cy="536575"/>
          </a:xfrm>
        </p:spPr>
        <p:txBody>
          <a:bodyPr/>
          <a:lstStyle/>
          <a:p>
            <a:pPr marL="571500" indent="-571500">
              <a:buFont typeface="Wingdings" pitchFamily="2" charset="2"/>
              <a:buChar char="q"/>
              <a:defRPr/>
            </a:pPr>
            <a:r>
              <a:rPr lang="en-US" altLang="fr-FR" b="1">
                <a:solidFill>
                  <a:srgbClr val="000090"/>
                </a:solidFill>
                <a:ea typeface="ＭＳ Ｐゴシック" panose="020B0600070205080204" pitchFamily="34" charset="-128"/>
              </a:rPr>
              <a:t>L’isolement</a:t>
            </a:r>
            <a:br>
              <a:rPr lang="fr-FR" altLang="fr-FR" b="1">
                <a:ea typeface="ＭＳ Ｐゴシック" panose="020B0600070205080204" pitchFamily="34" charset="-128"/>
              </a:rPr>
            </a:br>
            <a:endParaRPr lang="en-US" altLang="fr-FR" b="1">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63D1690B-710F-0543-AAAC-F600BD8C4F66}"/>
              </a:ext>
            </a:extLst>
          </p:cNvPr>
          <p:cNvSpPr>
            <a:spLocks noGrp="1"/>
          </p:cNvSpPr>
          <p:nvPr>
            <p:ph idx="1"/>
          </p:nvPr>
        </p:nvSpPr>
        <p:spPr/>
        <p:txBody>
          <a:bodyPr/>
          <a:lstStyle/>
          <a:p>
            <a:pPr>
              <a:defRPr/>
            </a:pPr>
            <a:r>
              <a:rPr lang="fr-FR" altLang="fr-FR" sz="1200">
                <a:effectLst/>
                <a:ea typeface="ＭＳ Ｐゴシック" panose="020B0600070205080204" pitchFamily="34" charset="-128"/>
              </a:rPr>
              <a:t>Vous</a:t>
            </a:r>
            <a:r>
              <a:rPr lang="fr-FR" altLang="fr-FR" sz="1200" b="1">
                <a:effectLst/>
                <a:ea typeface="ＭＳ Ｐゴシック" panose="020B0600070205080204" pitchFamily="34" charset="-128"/>
              </a:rPr>
              <a:t> </a:t>
            </a:r>
            <a:endParaRPr lang="fr-FR" altLang="fr-FR" sz="1200">
              <a:effectLst/>
              <a:ea typeface="ＭＳ Ｐゴシック" panose="020B0600070205080204" pitchFamily="34" charset="-128"/>
            </a:endParaRPr>
          </a:p>
          <a:p>
            <a:pPr>
              <a:defRPr/>
            </a:pPr>
            <a:endParaRPr lang="en-US" altLang="fr-FR" sz="1200">
              <a:ea typeface="ＭＳ Ｐゴシック" panose="020B0600070205080204" pitchFamily="34" charset="-128"/>
            </a:endParaRPr>
          </a:p>
        </p:txBody>
      </p:sp>
      <p:sp>
        <p:nvSpPr>
          <p:cNvPr id="35843" name="Rectangle 3">
            <a:extLst>
              <a:ext uri="{FF2B5EF4-FFF2-40B4-BE49-F238E27FC236}">
                <a16:creationId xmlns:a16="http://schemas.microsoft.com/office/drawing/2014/main" id="{90DE5876-F3C1-52DC-B157-B31ECC912519}"/>
              </a:ext>
            </a:extLst>
          </p:cNvPr>
          <p:cNvSpPr>
            <a:spLocks noChangeArrowheads="1"/>
          </p:cNvSpPr>
          <p:nvPr/>
        </p:nvSpPr>
        <p:spPr bwMode="auto">
          <a:xfrm>
            <a:off x="2411413" y="692150"/>
            <a:ext cx="604837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hlink"/>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folHlink"/>
              </a:buClr>
              <a:buSzPct val="70000"/>
              <a:buFont typeface="Wingdings"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hlink"/>
              </a:buClr>
              <a:buSzPct val="70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0000"/>
              <a:buFont typeface="Wingdings"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lgn="just">
              <a:spcBef>
                <a:spcPct val="0"/>
              </a:spcBef>
              <a:buClrTx/>
              <a:buSzTx/>
              <a:buFont typeface="Wingdings" pitchFamily="2" charset="2"/>
              <a:buChar char="q"/>
            </a:pPr>
            <a:r>
              <a:rPr lang="fr-FR" altLang="fr-FR" sz="1400"/>
              <a:t>Les gens du service,/pôle ne vous disent plus bonjour de toutes façons, déjà parce que plus personne n’a le temps mais aussi parce que vous vous êtes isolé, éloigné et que, vous ne le savez pas, ils ne comprennent pas votre attitude</a:t>
            </a:r>
          </a:p>
          <a:p>
            <a:pPr algn="just">
              <a:spcBef>
                <a:spcPct val="0"/>
              </a:spcBef>
              <a:buClrTx/>
              <a:buSzTx/>
              <a:buFont typeface="Wingdings" pitchFamily="2" charset="2"/>
              <a:buChar char="q"/>
            </a:pPr>
            <a:r>
              <a:rPr lang="fr-FR" altLang="fr-FR" sz="1400"/>
              <a:t>.Vous ne leur parlez plus, ils ne vous parlent plus</a:t>
            </a:r>
          </a:p>
          <a:p>
            <a:pPr algn="just">
              <a:spcBef>
                <a:spcPct val="0"/>
              </a:spcBef>
              <a:buClrTx/>
              <a:buSzTx/>
              <a:buFont typeface="Wingdings" pitchFamily="2" charset="2"/>
              <a:buChar char="q"/>
            </a:pPr>
            <a:r>
              <a:rPr lang="fr-FR" altLang="fr-FR" sz="1400"/>
              <a:t>Vous vous sentez de plus en plus seul</a:t>
            </a:r>
          </a:p>
          <a:p>
            <a:pPr algn="just">
              <a:spcBef>
                <a:spcPct val="0"/>
              </a:spcBef>
              <a:buClrTx/>
              <a:buSzTx/>
              <a:buFont typeface="Wingdings" pitchFamily="2" charset="2"/>
              <a:buChar char="q"/>
            </a:pPr>
            <a:r>
              <a:rPr lang="fr-FR" altLang="fr-FR" sz="1400"/>
              <a:t>Si on vous parle, vous vous demandez pourquoi, ce qu’on vous veut, vous êtes devenu méfiant</a:t>
            </a:r>
          </a:p>
          <a:p>
            <a:pPr algn="just">
              <a:spcBef>
                <a:spcPct val="0"/>
              </a:spcBef>
              <a:buClrTx/>
              <a:buSzTx/>
              <a:buFont typeface="Wingdings" pitchFamily="2" charset="2"/>
              <a:buChar char="q"/>
            </a:pPr>
            <a:r>
              <a:rPr lang="fr-FR" altLang="fr-FR" sz="1400"/>
              <a:t>Vous échangez vos gardes pour plus tard mais vous vous inquiétez de la répercussion sur vos revenus</a:t>
            </a:r>
          </a:p>
          <a:p>
            <a:pPr algn="just">
              <a:spcBef>
                <a:spcPct val="0"/>
              </a:spcBef>
              <a:buClrTx/>
              <a:buSzTx/>
              <a:buFont typeface="Wingdings" pitchFamily="2" charset="2"/>
              <a:buChar char="q"/>
            </a:pPr>
            <a:r>
              <a:rPr lang="fr-FR" altLang="fr-FR" sz="1400"/>
              <a:t>Vous posez des RTT sans en parler à vos collègues par ci par là juste pour souffler mais vous ne vous sentez pas reposé d’ailleurs vous n’en avez rien fait de particulier</a:t>
            </a:r>
          </a:p>
          <a:p>
            <a:pPr algn="just">
              <a:spcBef>
                <a:spcPct val="0"/>
              </a:spcBef>
              <a:buClrTx/>
              <a:buSzTx/>
              <a:buFont typeface="Wingdings" pitchFamily="2" charset="2"/>
              <a:buChar char="q"/>
            </a:pPr>
            <a:r>
              <a:rPr lang="fr-FR" altLang="fr-FR" sz="1400"/>
              <a:t>Vous êtes allé voir votre médecin traitant qui voulait vous arrêter mais vous avez dit non, ce n’est pas possible</a:t>
            </a:r>
          </a:p>
          <a:p>
            <a:pPr algn="just">
              <a:spcBef>
                <a:spcPct val="0"/>
              </a:spcBef>
              <a:buClrTx/>
              <a:buSzTx/>
              <a:buFont typeface="Wingdings" pitchFamily="2" charset="2"/>
              <a:buChar char="q"/>
            </a:pPr>
            <a:r>
              <a:rPr lang="fr-FR" altLang="fr-FR" sz="1400"/>
              <a:t>Si vous vous arrêtez, personne ne fera le travail, ca va s’accumuler et quand vous reviendrez, ce sera l’enfer</a:t>
            </a:r>
          </a:p>
          <a:p>
            <a:pPr algn="just">
              <a:spcBef>
                <a:spcPct val="0"/>
              </a:spcBef>
              <a:buClrTx/>
              <a:buSzTx/>
              <a:buFont typeface="Wingdings" pitchFamily="2" charset="2"/>
              <a:buChar char="q"/>
            </a:pPr>
            <a:r>
              <a:rPr lang="fr-FR" altLang="fr-FR" sz="1400"/>
              <a:t>Si vous vous arrêtez, votre hiérarchie le prendra mal</a:t>
            </a:r>
          </a:p>
          <a:p>
            <a:pPr algn="just">
              <a:spcBef>
                <a:spcPct val="0"/>
              </a:spcBef>
              <a:buClrTx/>
              <a:buSzTx/>
              <a:buFont typeface="Wingdings" pitchFamily="2" charset="2"/>
              <a:buChar char="q"/>
            </a:pPr>
            <a:r>
              <a:rPr lang="fr-FR" altLang="fr-FR" sz="1400"/>
              <a:t>Si vous vous arrêtez, vos collègues le prendront mal</a:t>
            </a:r>
          </a:p>
          <a:p>
            <a:pPr algn="just">
              <a:spcBef>
                <a:spcPct val="0"/>
              </a:spcBef>
              <a:buClrTx/>
              <a:buSzTx/>
              <a:buFont typeface="Wingdings" pitchFamily="2" charset="2"/>
              <a:buChar char="q"/>
            </a:pPr>
            <a:r>
              <a:rPr lang="fr-FR" altLang="fr-FR" sz="1400"/>
              <a:t>Finalement vous décidez de vous arrêtez trois jours par ci, trois jours par là en espérant que ca ne se verra pas trop Juste pour respirer un peu</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28E1E-84EE-794B-B744-8212F2351897}"/>
              </a:ext>
            </a:extLst>
          </p:cNvPr>
          <p:cNvSpPr>
            <a:spLocks noGrp="1"/>
          </p:cNvSpPr>
          <p:nvPr>
            <p:ph type="title"/>
          </p:nvPr>
        </p:nvSpPr>
        <p:spPr/>
        <p:txBody>
          <a:bodyPr/>
          <a:lstStyle/>
          <a:p>
            <a:pPr>
              <a:defRPr/>
            </a:pPr>
            <a:r>
              <a:rPr lang="en-US" altLang="fr-FR" b="1">
                <a:solidFill>
                  <a:srgbClr val="000090"/>
                </a:solidFill>
                <a:ea typeface="ＭＳ Ｐゴシック" panose="020B0600070205080204" pitchFamily="34" charset="-128"/>
              </a:rPr>
              <a:t>Le recours aux expédients</a:t>
            </a:r>
            <a:br>
              <a:rPr lang="fr-FR" altLang="fr-FR">
                <a:ea typeface="ＭＳ Ｐゴシック" panose="020B0600070205080204" pitchFamily="34" charset="-128"/>
              </a:rPr>
            </a:br>
            <a:endParaRPr lang="en-US" altLang="fr-FR">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C6113356-B7CF-CD4D-80E6-5BEF7DDACDC3}"/>
              </a:ext>
            </a:extLst>
          </p:cNvPr>
          <p:cNvSpPr>
            <a:spLocks noGrp="1"/>
          </p:cNvSpPr>
          <p:nvPr>
            <p:ph idx="1"/>
          </p:nvPr>
        </p:nvSpPr>
        <p:spPr>
          <a:xfrm>
            <a:off x="2411413" y="1196975"/>
            <a:ext cx="6427787" cy="4899025"/>
          </a:xfrm>
        </p:spPr>
        <p:txBody>
          <a:bodyPr/>
          <a:lstStyle/>
          <a:p>
            <a:pPr>
              <a:defRPr/>
            </a:pPr>
            <a:r>
              <a:rPr lang="fr-FR" altLang="fr-FR" sz="1400">
                <a:effectLst/>
                <a:ea typeface="ＭＳ Ｐゴシック" panose="020B0600070205080204" pitchFamily="34" charset="-128"/>
              </a:rPr>
              <a:t>Votre médecin vous a prescrit de quoi dormir, calmer votre anxiété, être moins fatigué</a:t>
            </a:r>
          </a:p>
          <a:p>
            <a:pPr>
              <a:defRPr/>
            </a:pPr>
            <a:r>
              <a:rPr lang="fr-FR" altLang="fr-FR" sz="1400">
                <a:effectLst/>
                <a:ea typeface="ＭＳ Ｐゴシック" panose="020B0600070205080204" pitchFamily="34" charset="-128"/>
              </a:rPr>
              <a:t>Vous n’avez pas de médecin traitant pourquoi faire ? Vous vous auto prescrivez des hypnotiques, des anxiolytiques. Vous augmentez les doses.  Vous rajoutez pour la première fois un antidépresseur.</a:t>
            </a:r>
          </a:p>
          <a:p>
            <a:pPr>
              <a:defRPr/>
            </a:pPr>
            <a:r>
              <a:rPr lang="fr-FR" altLang="fr-FR" sz="1400">
                <a:effectLst/>
                <a:ea typeface="ＭＳ Ｐゴシック" panose="020B0600070205080204" pitchFamily="34" charset="-128"/>
              </a:rPr>
              <a:t> Vous prenez un « calmant » dans le chariot de médicaments ou la pharmacie en passant</a:t>
            </a:r>
          </a:p>
          <a:p>
            <a:pPr>
              <a:defRPr/>
            </a:pPr>
            <a:r>
              <a:rPr lang="fr-FR" altLang="fr-FR" sz="1400">
                <a:effectLst/>
                <a:ea typeface="ＭＳ Ｐゴシック" panose="020B0600070205080204" pitchFamily="34" charset="-128"/>
              </a:rPr>
              <a:t>A la pharmacie, en achetant vos médicaments, vous avez aussi acheté des vitamines, le dernier produit anti quelque chose sur le comptoir ou celui qu’une amie vous a conseillé</a:t>
            </a:r>
          </a:p>
          <a:p>
            <a:pPr>
              <a:defRPr/>
            </a:pPr>
            <a:r>
              <a:rPr lang="fr-FR" altLang="fr-FR" sz="1400">
                <a:effectLst/>
                <a:ea typeface="ＭＳ Ｐゴシック" panose="020B0600070205080204" pitchFamily="34" charset="-128"/>
              </a:rPr>
              <a:t>Vous fumez davantage. Vous recommencez à fumer</a:t>
            </a:r>
          </a:p>
          <a:p>
            <a:pPr>
              <a:defRPr/>
            </a:pPr>
            <a:r>
              <a:rPr lang="fr-FR" altLang="fr-FR" sz="1400">
                <a:effectLst/>
                <a:ea typeface="ＭＳ Ｐゴシック" panose="020B0600070205080204" pitchFamily="34" charset="-128"/>
              </a:rPr>
              <a:t>En rentrant chez vous, vous retrouvez les enfants, leurs devoirs, les tâches ménagères, les cris, le désordre, vous vous prenez un petit verre en préparant le diner. Puis deux, puis trois.</a:t>
            </a:r>
          </a:p>
          <a:p>
            <a:pPr>
              <a:defRPr/>
            </a:pPr>
            <a:r>
              <a:rPr lang="fr-FR" altLang="fr-FR" sz="1400">
                <a:effectLst/>
                <a:ea typeface="ＭＳ Ｐゴシック" panose="020B0600070205080204" pitchFamily="34" charset="-128"/>
              </a:rPr>
              <a:t>Si vous êtes seul, un petit pétard sur le canapé pour décompresser et vous sentir enfin flotter</a:t>
            </a:r>
          </a:p>
          <a:p>
            <a:pPr>
              <a:defRPr/>
            </a:pPr>
            <a:r>
              <a:rPr lang="fr-FR" altLang="fr-FR" sz="1400">
                <a:effectLst/>
                <a:ea typeface="ＭＳ Ｐゴシック" panose="020B0600070205080204" pitchFamily="34" charset="-128"/>
              </a:rPr>
              <a:t>Une bière au café du coin avec les amis, plusieurs bières, l’</a:t>
            </a:r>
            <a:r>
              <a:rPr lang="fr-FR" altLang="ja-JP" sz="1400">
                <a:effectLst/>
                <a:ea typeface="ＭＳ Ｐゴシック" panose="020B0600070205080204" pitchFamily="34" charset="-128"/>
              </a:rPr>
              <a:t>after hour convivial,. Un red bull dans la matinée pour tenir, ou une ligne de coke puisque tout el monde le fait ou des amphétamines Un calmant quand vous vous couchez pour casser le surrégime du moteur </a:t>
            </a:r>
          </a:p>
          <a:p>
            <a:pPr>
              <a:defRPr/>
            </a:pPr>
            <a:r>
              <a:rPr lang="fr-FR" altLang="fr-FR" sz="1400">
                <a:effectLst/>
                <a:ea typeface="ＭＳ Ｐゴシック" panose="020B0600070205080204" pitchFamily="34" charset="-128"/>
              </a:rPr>
              <a:t>Malgré les produits, la fatigue est de retour</a:t>
            </a:r>
          </a:p>
          <a:p>
            <a:pPr>
              <a:defRPr/>
            </a:pPr>
            <a:r>
              <a:rPr lang="fr-FR" altLang="fr-FR" sz="1400">
                <a:effectLst/>
                <a:ea typeface="ＭＳ Ｐゴシック" panose="020B0600070205080204" pitchFamily="34" charset="-128"/>
              </a:rPr>
              <a:t>Vous vous sentez lourd, vous vous trainez</a:t>
            </a:r>
          </a:p>
          <a:p>
            <a:pPr>
              <a:defRPr/>
            </a:pPr>
            <a:r>
              <a:rPr lang="fr-FR" altLang="fr-FR" sz="1400">
                <a:effectLst/>
                <a:ea typeface="ＭＳ Ｐゴシック" panose="020B0600070205080204" pitchFamily="34" charset="-128"/>
              </a:rPr>
              <a:t>Vous vous sentez usé, épuisé, vieux</a:t>
            </a:r>
          </a:p>
          <a:p>
            <a:pPr>
              <a:defRPr/>
            </a:pPr>
            <a:r>
              <a:rPr lang="fr-FR" altLang="fr-FR" sz="1400">
                <a:effectLst/>
                <a:ea typeface="ＭＳ Ｐゴシック" panose="020B0600070205080204" pitchFamily="34" charset="-128"/>
              </a:rPr>
              <a:t>Vous vous sentez en échec, impuissant à assumer votre travail </a:t>
            </a:r>
          </a:p>
          <a:p>
            <a:pPr>
              <a:defRPr/>
            </a:pPr>
            <a:endParaRPr lang="en-US" altLang="fr-FR" sz="1400">
              <a:ea typeface="ＭＳ Ｐゴシック" panose="020B0600070205080204" pitchFamily="34" charset="-128"/>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A6AEF-D9A0-CD48-AFBE-345EED2127B7}"/>
              </a:ext>
            </a:extLst>
          </p:cNvPr>
          <p:cNvSpPr>
            <a:spLocks noGrp="1"/>
          </p:cNvSpPr>
          <p:nvPr>
            <p:ph type="title"/>
          </p:nvPr>
        </p:nvSpPr>
        <p:spPr/>
        <p:txBody>
          <a:bodyPr/>
          <a:lstStyle/>
          <a:p>
            <a:pPr>
              <a:defRPr/>
            </a:pPr>
            <a:r>
              <a:rPr lang="en-GB" b="1">
                <a:solidFill>
                  <a:srgbClr val="000090"/>
                </a:solidFill>
                <a:effectLst>
                  <a:outerShdw blurRad="38100" dist="38100" dir="2700000" algn="tl">
                    <a:srgbClr val="DDDDDD"/>
                  </a:outerShdw>
                </a:effectLst>
                <a:ea typeface="ＭＳ Ｐゴシック" charset="0"/>
                <a:cs typeface="ＭＳ Ｐゴシック" charset="0"/>
              </a:rPr>
              <a:t>LA DESILLUSION</a:t>
            </a:r>
            <a:br>
              <a:rPr lang="fr-FR">
                <a:effectLst>
                  <a:outerShdw blurRad="38100" dist="38100" dir="2700000" algn="tl">
                    <a:srgbClr val="DDDDDD"/>
                  </a:outerShdw>
                </a:effectLst>
                <a:ea typeface="ＭＳ Ｐゴシック" charset="0"/>
                <a:cs typeface="ＭＳ Ｐゴシック" charset="0"/>
              </a:rPr>
            </a:br>
            <a:endParaRPr lang="en-US">
              <a:effectLst>
                <a:outerShdw blurRad="38100" dist="38100" dir="2700000" algn="tl">
                  <a:srgbClr val="DDDDDD"/>
                </a:outerShdw>
              </a:effectLst>
              <a:ea typeface="ＭＳ Ｐゴシック" charset="0"/>
              <a:cs typeface="ＭＳ Ｐゴシック" charset="0"/>
            </a:endParaRPr>
          </a:p>
        </p:txBody>
      </p:sp>
      <p:sp>
        <p:nvSpPr>
          <p:cNvPr id="3" name="Content Placeholder 2">
            <a:extLst>
              <a:ext uri="{FF2B5EF4-FFF2-40B4-BE49-F238E27FC236}">
                <a16:creationId xmlns:a16="http://schemas.microsoft.com/office/drawing/2014/main" id="{05C1460D-0778-054D-9C81-E774C6A3B1E9}"/>
              </a:ext>
            </a:extLst>
          </p:cNvPr>
          <p:cNvSpPr>
            <a:spLocks noGrp="1"/>
          </p:cNvSpPr>
          <p:nvPr>
            <p:ph idx="1"/>
          </p:nvPr>
        </p:nvSpPr>
        <p:spPr/>
        <p:txBody>
          <a:bodyPr/>
          <a:lstStyle/>
          <a:p>
            <a:pPr>
              <a:defRPr/>
            </a:pPr>
            <a:r>
              <a:rPr lang="en-GB" altLang="fr-FR" sz="1200">
                <a:effectLst/>
                <a:ea typeface="ＭＳ Ｐゴシック" panose="020B0600070205080204" pitchFamily="34" charset="-128"/>
              </a:rPr>
              <a:t>Vous vous sentez dépassé, envahi, submergé</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ne comprenez plus ce qu’on vous demande de faire au travail</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pensez que tous ces reportings, ces tableaux, ces powerpoint, alourdissent votre travail et ne servent pas à grand chose mais on ne vous demande plus que ça et vous n’osez pas discuter</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ne vous reconnaissez plus dans la nouvelle manière de travailler qui pour vous n’a pas de sens</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Quand vous dites que c’était mieux avant, on vous répond que c’est un signe de vieillesse! </a:t>
            </a:r>
            <a:endParaRPr lang="fr-FR" altLang="fr-FR" sz="1200">
              <a:effectLst/>
              <a:ea typeface="ＭＳ Ｐゴシック" panose="020B0600070205080204" pitchFamily="34" charset="-128"/>
            </a:endParaRPr>
          </a:p>
          <a:p>
            <a:pPr>
              <a:defRPr/>
            </a:pPr>
            <a:r>
              <a:rPr lang="fr-FR" altLang="fr-FR" sz="1200">
                <a:effectLst/>
                <a:ea typeface="ＭＳ Ｐゴシック" panose="020B0600070205080204" pitchFamily="34" charset="-128"/>
              </a:rPr>
              <a:t>Vous calculez votre âge de départ à la retraite et le rachat de points, les jours accumulés sur votre compte épargne temps pour partir au plus tôt.</a:t>
            </a:r>
          </a:p>
          <a:p>
            <a:pPr>
              <a:defRPr/>
            </a:pPr>
            <a:r>
              <a:rPr lang="fr-FR" altLang="fr-FR" sz="1200">
                <a:effectLst/>
                <a:ea typeface="ＭＳ Ｐゴシック" panose="020B0600070205080204" pitchFamily="34" charset="-128"/>
              </a:rPr>
              <a:t>Vous voulez démissionner et vous installer en libéral.</a:t>
            </a:r>
          </a:p>
          <a:p>
            <a:pPr>
              <a:defRPr/>
            </a:pPr>
            <a:r>
              <a:rPr lang="en-GB" altLang="fr-FR" sz="1200">
                <a:effectLst/>
                <a:ea typeface="ＭＳ Ｐゴシック" panose="020B0600070205080204" pitchFamily="34" charset="-128"/>
              </a:rPr>
              <a:t>Vous en déduisez que vous avez vieilli</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ne ressentez plus rien</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êtes comme une voiture lancée à toute vitesse et qui roule vers le ravin</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êtes désillusionné</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allez travailler parce qu’il le faut</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Il ne vous apporte plus aucun plaisir, ni aucun sentiment d’utilité</a:t>
            </a:r>
            <a:endParaRPr lang="fr-FR" altLang="fr-FR" sz="1200">
              <a:effectLst/>
              <a:ea typeface="ＭＳ Ｐゴシック" panose="020B0600070205080204" pitchFamily="34" charset="-128"/>
            </a:endParaRPr>
          </a:p>
          <a:p>
            <a:pPr>
              <a:defRPr/>
            </a:pPr>
            <a:r>
              <a:rPr lang="en-GB" altLang="fr-FR" sz="1200">
                <a:effectLst/>
                <a:ea typeface="ＭＳ Ｐゴシック" panose="020B0600070205080204" pitchFamily="34" charset="-128"/>
              </a:rPr>
              <a:t>Vous vous sentez coupable , vous vous sentez un mauvais médecin en permanence.</a:t>
            </a:r>
            <a:endParaRPr lang="fr-FR" altLang="fr-FR" sz="1200">
              <a:effectLst/>
              <a:ea typeface="ＭＳ Ｐゴシック" panose="020B0600070205080204" pitchFamily="34" charset="-128"/>
            </a:endParaRPr>
          </a:p>
          <a:p>
            <a:pPr>
              <a:defRPr/>
            </a:pPr>
            <a:r>
              <a:rPr lang="fr-FR" altLang="fr-FR" sz="1200">
                <a:effectLst/>
                <a:ea typeface="ＭＳ Ｐゴシック" panose="020B0600070205080204" pitchFamily="34" charset="-128"/>
              </a:rPr>
              <a:t>Il faut s’endurcir, se tanner le cuir, aller à l’essentiel</a:t>
            </a:r>
          </a:p>
          <a:p>
            <a:pPr>
              <a:defRPr/>
            </a:pPr>
            <a:r>
              <a:rPr lang="fr-FR" altLang="fr-FR" sz="1200">
                <a:effectLst/>
                <a:ea typeface="ＭＳ Ｐゴシック" panose="020B0600070205080204" pitchFamily="34" charset="-128"/>
              </a:rPr>
              <a:t>Vous trouvez que les gens autour de vous s’écoutent trop et se lamentent</a:t>
            </a:r>
            <a:r>
              <a:rPr lang="fr-FR" altLang="fr-FR" sz="1200" b="1">
                <a:effectLst/>
                <a:ea typeface="ＭＳ Ｐゴシック" panose="020B0600070205080204" pitchFamily="34" charset="-128"/>
              </a:rPr>
              <a:t>i</a:t>
            </a:r>
            <a:endParaRPr lang="fr-FR" altLang="fr-FR" sz="1200">
              <a:effectLst/>
              <a:ea typeface="ＭＳ Ｐゴシック" panose="020B0600070205080204" pitchFamily="34" charset="-128"/>
            </a:endParaRPr>
          </a:p>
          <a:p>
            <a:pPr>
              <a:defRPr/>
            </a:pPr>
            <a:endParaRPr lang="en-US" altLang="fr-FR" sz="1200">
              <a:ea typeface="ＭＳ Ｐゴシック" panose="020B0600070205080204" pitchFamily="34" charset="-128"/>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4E8B0-37E5-5F42-9E91-888685E2FB17}"/>
              </a:ext>
            </a:extLst>
          </p:cNvPr>
          <p:cNvSpPr>
            <a:spLocks noGrp="1"/>
          </p:cNvSpPr>
          <p:nvPr>
            <p:ph type="title"/>
          </p:nvPr>
        </p:nvSpPr>
        <p:spPr/>
        <p:txBody>
          <a:bodyPr/>
          <a:lstStyle/>
          <a:p>
            <a:pPr>
              <a:defRPr/>
            </a:pPr>
            <a:r>
              <a:rPr lang="fr-FR" altLang="fr-FR" b="1">
                <a:solidFill>
                  <a:srgbClr val="000090"/>
                </a:solidFill>
                <a:ea typeface="ＭＳ Ｐゴシック" panose="020B0600070205080204" pitchFamily="34" charset="-128"/>
              </a:rPr>
              <a:t>L</a:t>
            </a:r>
            <a:r>
              <a:rPr lang="ja-JP" altLang="fr-FR" b="1">
                <a:solidFill>
                  <a:srgbClr val="000090"/>
                </a:solidFill>
                <a:ea typeface="ＭＳ Ｐゴシック" panose="020B0600070205080204" pitchFamily="34" charset="-128"/>
              </a:rPr>
              <a:t>’</a:t>
            </a:r>
            <a:r>
              <a:rPr lang="fr-FR" altLang="ja-JP" b="1">
                <a:solidFill>
                  <a:srgbClr val="000090"/>
                </a:solidFill>
                <a:ea typeface="ＭＳ Ｐゴシック" panose="020B0600070205080204" pitchFamily="34" charset="-128"/>
              </a:rPr>
              <a:t>EFFONDREMENT</a:t>
            </a:r>
            <a:br>
              <a:rPr lang="fr-FR" altLang="ja-JP">
                <a:ea typeface="ＭＳ Ｐゴシック" panose="020B0600070205080204" pitchFamily="34" charset="-128"/>
              </a:rPr>
            </a:br>
            <a:endParaRPr lang="en-US" altLang="fr-FR">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F89DA25B-E491-354D-BB3E-213338F7ACDC}"/>
              </a:ext>
            </a:extLst>
          </p:cNvPr>
          <p:cNvSpPr>
            <a:spLocks noGrp="1"/>
          </p:cNvSpPr>
          <p:nvPr>
            <p:ph idx="1"/>
          </p:nvPr>
        </p:nvSpPr>
        <p:spPr/>
        <p:txBody>
          <a:bodyPr/>
          <a:lstStyle/>
          <a:p>
            <a:pPr>
              <a:defRPr/>
            </a:pPr>
            <a:r>
              <a:rPr lang="fr-FR" altLang="fr-FR" sz="1400">
                <a:effectLst/>
                <a:ea typeface="ＭＳ Ｐゴシック" panose="020B0600070205080204" pitchFamily="34" charset="-128"/>
              </a:rPr>
              <a:t>Ce matin, vous n’arrivez pas à poser le pied par terre</a:t>
            </a:r>
          </a:p>
          <a:p>
            <a:pPr>
              <a:defRPr/>
            </a:pPr>
            <a:r>
              <a:rPr lang="fr-FR" altLang="fr-FR" sz="1400">
                <a:effectLst/>
                <a:ea typeface="ＭＳ Ｐゴシック" panose="020B0600070205080204" pitchFamily="34" charset="-128"/>
              </a:rPr>
              <a:t>Sur le trajet vers le travail, la panique vous serre comme un étau, vous êtes en sueur, votre cœur bat à tout rompre</a:t>
            </a:r>
          </a:p>
          <a:p>
            <a:pPr>
              <a:defRPr/>
            </a:pPr>
            <a:r>
              <a:rPr lang="fr-FR" altLang="fr-FR" sz="1400">
                <a:effectLst/>
                <a:ea typeface="ＭＳ Ｐゴシック" panose="020B0600070205080204" pitchFamily="34" charset="-128"/>
              </a:rPr>
              <a:t>Sur le quai du métro, vous entendez la rame arriver et vous vous dites « si je me jette, tout va s’arrêter, je vais pouvoir me reposer.. »</a:t>
            </a:r>
          </a:p>
          <a:p>
            <a:pPr>
              <a:defRPr/>
            </a:pPr>
            <a:r>
              <a:rPr lang="fr-FR" altLang="fr-FR" sz="1400">
                <a:effectLst/>
                <a:ea typeface="ＭＳ Ｐゴシック" panose="020B0600070205080204" pitchFamily="34" charset="-128"/>
              </a:rPr>
              <a:t>Vous regardez les médicaments sur le chariot et vous vous dites que cela irait vite.</a:t>
            </a:r>
          </a:p>
          <a:p>
            <a:pPr>
              <a:defRPr/>
            </a:pPr>
            <a:r>
              <a:rPr lang="fr-FR" altLang="fr-FR" sz="1400">
                <a:effectLst/>
                <a:ea typeface="ＭＳ Ｐゴシック" panose="020B0600070205080204" pitchFamily="34" charset="-128"/>
              </a:rPr>
              <a:t>Vous éclatez en sanglot pendant la réunion devant votre équipe</a:t>
            </a:r>
          </a:p>
          <a:p>
            <a:pPr>
              <a:defRPr/>
            </a:pPr>
            <a:r>
              <a:rPr lang="fr-FR" altLang="fr-FR" sz="1400">
                <a:effectLst/>
                <a:ea typeface="ＭＳ Ｐゴシック" panose="020B0600070205080204" pitchFamily="34" charset="-128"/>
              </a:rPr>
              <a:t>Vous vous évanouissez dans le couloir</a:t>
            </a:r>
          </a:p>
          <a:p>
            <a:pPr>
              <a:defRPr/>
            </a:pPr>
            <a:r>
              <a:rPr lang="fr-FR" altLang="fr-FR" sz="1400">
                <a:effectLst/>
                <a:ea typeface="ＭＳ Ｐゴシック" panose="020B0600070205080204" pitchFamily="34" charset="-128"/>
              </a:rPr>
              <a:t>Vous renversez votre bureau et votre ordinateur, pris d’une rage intense</a:t>
            </a:r>
          </a:p>
          <a:p>
            <a:pPr>
              <a:defRPr/>
            </a:pPr>
            <a:r>
              <a:rPr lang="fr-FR" altLang="fr-FR" sz="1400">
                <a:effectLst/>
                <a:ea typeface="ＭＳ Ｐゴシック" panose="020B0600070205080204" pitchFamily="34" charset="-128"/>
              </a:rPr>
              <a:t>Votre chef de service/médecin sénior parle mais vous ne l’entendez plus, vous êtes obsédé par la fenêtre ouverte derrière lui</a:t>
            </a: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6F1E03-5868-A64A-B1D4-22B159EF8015}"/>
              </a:ext>
            </a:extLst>
          </p:cNvPr>
          <p:cNvSpPr>
            <a:spLocks noGrp="1"/>
          </p:cNvSpPr>
          <p:nvPr>
            <p:ph type="title"/>
          </p:nvPr>
        </p:nvSpPr>
        <p:spPr>
          <a:xfrm>
            <a:off x="1979613" y="-171450"/>
            <a:ext cx="6859587" cy="2016125"/>
          </a:xfrm>
        </p:spPr>
        <p:txBody>
          <a:bodyPr/>
          <a:lstStyle/>
          <a:p>
            <a:pPr>
              <a:defRPr/>
            </a:pPr>
            <a:r>
              <a:rPr lang="fr-FR" sz="2800">
                <a:solidFill>
                  <a:srgbClr val="FF0000"/>
                </a:solidFill>
              </a:rPr>
              <a:t>QUE DIRE A QUELQU’UN QU’ON VOIT SUR LA MAUVAISE PENTE?</a:t>
            </a:r>
          </a:p>
        </p:txBody>
      </p:sp>
      <p:sp>
        <p:nvSpPr>
          <p:cNvPr id="3" name="Espace réservé du contenu 2">
            <a:extLst>
              <a:ext uri="{FF2B5EF4-FFF2-40B4-BE49-F238E27FC236}">
                <a16:creationId xmlns:a16="http://schemas.microsoft.com/office/drawing/2014/main" id="{FD68A2C5-0A57-DF48-972E-BBCFD7DF1198}"/>
              </a:ext>
            </a:extLst>
          </p:cNvPr>
          <p:cNvSpPr>
            <a:spLocks noGrp="1"/>
          </p:cNvSpPr>
          <p:nvPr>
            <p:ph idx="1"/>
          </p:nvPr>
        </p:nvSpPr>
        <p:spPr/>
        <p:txBody>
          <a:bodyPr/>
          <a:lstStyle/>
          <a:p>
            <a:pPr>
              <a:defRPr/>
            </a:pPr>
            <a:r>
              <a:rPr lang="fr-FR">
                <a:effectLst/>
              </a:rPr>
              <a:t>« Je me fais du souci pour vous »</a:t>
            </a:r>
          </a:p>
          <a:p>
            <a:pPr>
              <a:defRPr/>
            </a:pPr>
            <a:r>
              <a:rPr lang="fr-FR">
                <a:effectLst/>
              </a:rPr>
              <a:t>« J’ai traversé une période où je ne m’écoutais plus et je n’écoutais personne. Je suis là si  vous voulez en parler. »</a:t>
            </a:r>
          </a:p>
          <a:p>
            <a:pPr>
              <a:defRPr/>
            </a:pPr>
            <a:r>
              <a:rPr lang="fr-FR">
                <a:effectLst/>
              </a:rPr>
              <a:t>« vous n’êtes plus seuls »</a:t>
            </a:r>
          </a:p>
          <a:p>
            <a:pPr>
              <a:defRPr/>
            </a:pPr>
            <a:r>
              <a:rPr lang="fr-FR">
                <a:effectLst/>
              </a:rPr>
              <a:t>« Votre vie n’a pas de prix, vous </a:t>
            </a:r>
            <a:r>
              <a:rPr lang="fr-FR" err="1">
                <a:effectLst/>
              </a:rPr>
              <a:t>etes</a:t>
            </a:r>
            <a:r>
              <a:rPr lang="fr-FR">
                <a:effectLst/>
              </a:rPr>
              <a:t> </a:t>
            </a:r>
            <a:r>
              <a:rPr lang="fr-FR" err="1">
                <a:effectLst/>
              </a:rPr>
              <a:t>irremplacables</a:t>
            </a:r>
            <a:r>
              <a:rPr lang="fr-FR">
                <a:effectLst/>
              </a:rPr>
              <a:t>. L’entreprise vous remplacera, pas votre famille ».</a:t>
            </a:r>
          </a:p>
          <a:p>
            <a:pPr>
              <a:defRPr/>
            </a:pPr>
            <a:r>
              <a:rPr lang="fr-FR">
                <a:effectLst/>
              </a:rPr>
              <a:t> </a:t>
            </a:r>
          </a:p>
          <a:p>
            <a:pPr>
              <a:defRPr/>
            </a:pPr>
            <a:r>
              <a:rPr lang="fr-FR">
                <a:effectLst/>
              </a:rPr>
              <a:t>Car si l’identité part du corps à la naissance, c’est là qu’elle risque de s’éteindre trop tôt.</a:t>
            </a:r>
          </a:p>
          <a:p>
            <a:pPr>
              <a:defRPr/>
            </a:pPr>
            <a:endParaRPr lang="fr-F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9339CF-FAE9-0F48-B9B2-182F02B91AB9}"/>
              </a:ext>
            </a:extLst>
          </p:cNvPr>
          <p:cNvSpPr>
            <a:spLocks noGrp="1"/>
          </p:cNvSpPr>
          <p:nvPr>
            <p:ph type="title"/>
          </p:nvPr>
        </p:nvSpPr>
        <p:spPr/>
        <p:txBody>
          <a:bodyPr/>
          <a:lstStyle/>
          <a:p>
            <a:pPr>
              <a:defRPr/>
            </a:pPr>
            <a:r>
              <a:rPr lang="fr-FR">
                <a:solidFill>
                  <a:srgbClr val="FF0000"/>
                </a:solidFill>
                <a:effectLst/>
              </a:rPr>
              <a:t>Les facteurs de protection au travail</a:t>
            </a:r>
            <a:br>
              <a:rPr lang="fr-FR">
                <a:effectLst/>
              </a:rPr>
            </a:br>
            <a:endParaRPr lang="fr-FR"/>
          </a:p>
        </p:txBody>
      </p:sp>
      <p:sp>
        <p:nvSpPr>
          <p:cNvPr id="3" name="Espace réservé du contenu 2">
            <a:extLst>
              <a:ext uri="{FF2B5EF4-FFF2-40B4-BE49-F238E27FC236}">
                <a16:creationId xmlns:a16="http://schemas.microsoft.com/office/drawing/2014/main" id="{11573407-C4BB-D945-9D2A-13C9772DFD02}"/>
              </a:ext>
            </a:extLst>
          </p:cNvPr>
          <p:cNvSpPr>
            <a:spLocks noGrp="1"/>
          </p:cNvSpPr>
          <p:nvPr>
            <p:ph idx="1"/>
          </p:nvPr>
        </p:nvSpPr>
        <p:spPr/>
        <p:txBody>
          <a:bodyPr/>
          <a:lstStyle/>
          <a:p>
            <a:pPr>
              <a:defRPr/>
            </a:pPr>
            <a:r>
              <a:rPr lang="fr-FR" sz="2400">
                <a:effectLst/>
              </a:rPr>
              <a:t>Ils sont connus mais de plus en plus absents :</a:t>
            </a:r>
          </a:p>
          <a:p>
            <a:pPr>
              <a:defRPr/>
            </a:pPr>
            <a:r>
              <a:rPr lang="fr-FR" sz="2400">
                <a:effectLst/>
              </a:rPr>
              <a:t>faire un travail de qualité dans lequel on peut se reconnaître</a:t>
            </a:r>
          </a:p>
          <a:p>
            <a:pPr>
              <a:defRPr/>
            </a:pPr>
            <a:r>
              <a:rPr lang="fr-FR" sz="2400">
                <a:effectLst/>
              </a:rPr>
              <a:t>dans un collectif de travail soudé qui partage les mêmes valeurs d’exécution du travail ;</a:t>
            </a:r>
          </a:p>
          <a:p>
            <a:pPr>
              <a:defRPr/>
            </a:pPr>
            <a:r>
              <a:rPr lang="fr-FR" sz="2400">
                <a:effectLst/>
              </a:rPr>
              <a:t>avec une hiérarchie qui arbitre de manière équitable et qui vient en appui dans les difficultés.</a:t>
            </a:r>
          </a:p>
          <a:p>
            <a:pPr>
              <a:defRPr/>
            </a:pPr>
            <a:endParaRPr lang="fr-F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705AE0-1F34-AA4D-AB55-CCD13C8474D0}"/>
              </a:ext>
            </a:extLst>
          </p:cNvPr>
          <p:cNvSpPr>
            <a:spLocks noGrp="1"/>
          </p:cNvSpPr>
          <p:nvPr>
            <p:ph type="title"/>
          </p:nvPr>
        </p:nvSpPr>
        <p:spPr/>
        <p:txBody>
          <a:bodyPr/>
          <a:lstStyle/>
          <a:p>
            <a:pPr>
              <a:defRPr/>
            </a:pPr>
            <a:r>
              <a:rPr lang="fr-FR">
                <a:solidFill>
                  <a:srgbClr val="FF0000"/>
                </a:solidFill>
                <a:effectLst/>
              </a:rPr>
              <a:t>Se souvenir que travailler,</a:t>
            </a:r>
            <a:br>
              <a:rPr lang="fr-FR">
                <a:solidFill>
                  <a:srgbClr val="FF0000"/>
                </a:solidFill>
                <a:effectLst/>
              </a:rPr>
            </a:br>
            <a:r>
              <a:rPr lang="fr-FR">
                <a:solidFill>
                  <a:srgbClr val="FF0000"/>
                </a:solidFill>
                <a:effectLst/>
              </a:rPr>
              <a:t>ce n’est pas seulement produire</a:t>
            </a:r>
            <a:endParaRPr lang="fr-FR">
              <a:solidFill>
                <a:srgbClr val="FF0000"/>
              </a:solidFill>
            </a:endParaRPr>
          </a:p>
        </p:txBody>
      </p:sp>
      <p:sp>
        <p:nvSpPr>
          <p:cNvPr id="3" name="Espace réservé du contenu 2">
            <a:extLst>
              <a:ext uri="{FF2B5EF4-FFF2-40B4-BE49-F238E27FC236}">
                <a16:creationId xmlns:a16="http://schemas.microsoft.com/office/drawing/2014/main" id="{CEB71280-1E9C-0144-A5AD-86727C025EDF}"/>
              </a:ext>
            </a:extLst>
          </p:cNvPr>
          <p:cNvSpPr>
            <a:spLocks noGrp="1"/>
          </p:cNvSpPr>
          <p:nvPr>
            <p:ph idx="1"/>
          </p:nvPr>
        </p:nvSpPr>
        <p:spPr/>
        <p:txBody>
          <a:bodyPr/>
          <a:lstStyle/>
          <a:p>
            <a:pPr marL="0" indent="0">
              <a:buFont typeface="Wingdings" pitchFamily="2" charset="2"/>
              <a:buNone/>
              <a:defRPr/>
            </a:pPr>
            <a:r>
              <a:rPr lang="fr-FR" sz="1800">
                <a:effectLst/>
                <a:latin typeface="Times" pitchFamily="2" charset="0"/>
              </a:rPr>
              <a:t>Lorsque le choix d’un métier est conforme aux besoins du sujet et que ses modalités d’exercice permettent le libre jeu du fonctionnement mental et corporel, le travail est central pour la préservation de la santé. </a:t>
            </a:r>
          </a:p>
          <a:p>
            <a:pPr marL="0" indent="0">
              <a:buFont typeface="Wingdings" pitchFamily="2" charset="2"/>
              <a:buNone/>
              <a:defRPr/>
            </a:pPr>
            <a:r>
              <a:rPr lang="fr-FR" sz="1800">
                <a:effectLst/>
                <a:latin typeface="Times" pitchFamily="2" charset="0"/>
              </a:rPr>
              <a:t>Pour beaucoup encore, l’adage se vérifie. En contrepartie</a:t>
            </a:r>
          </a:p>
          <a:p>
            <a:pPr marL="0" indent="0">
              <a:buFont typeface="Wingdings" pitchFamily="2" charset="2"/>
              <a:buNone/>
              <a:defRPr/>
            </a:pPr>
            <a:r>
              <a:rPr lang="fr-FR" sz="1800">
                <a:effectLst/>
                <a:latin typeface="Times" pitchFamily="2" charset="0"/>
              </a:rPr>
              <a:t>de la contribution qu’il apporte à l’organisation du</a:t>
            </a:r>
          </a:p>
          <a:p>
            <a:pPr marL="0" indent="0">
              <a:buFont typeface="Wingdings" pitchFamily="2" charset="2"/>
              <a:buNone/>
              <a:defRPr/>
            </a:pPr>
            <a:r>
              <a:rPr lang="fr-FR" sz="1800">
                <a:effectLst/>
                <a:latin typeface="Times" pitchFamily="2" charset="0"/>
              </a:rPr>
              <a:t>travail, le sujet attend une rétribution ; pas simplement</a:t>
            </a:r>
          </a:p>
          <a:p>
            <a:pPr marL="0" indent="0">
              <a:buFont typeface="Wingdings" pitchFamily="2" charset="2"/>
              <a:buNone/>
              <a:defRPr/>
            </a:pPr>
            <a:r>
              <a:rPr lang="fr-FR" sz="1800">
                <a:effectLst/>
                <a:latin typeface="Times" pitchFamily="2" charset="0"/>
              </a:rPr>
              <a:t>un salaire mais aussi de la reconnaissance. La reconnaissance</a:t>
            </a:r>
          </a:p>
          <a:p>
            <a:pPr marL="0" indent="0">
              <a:buFont typeface="Wingdings" pitchFamily="2" charset="2"/>
              <a:buNone/>
              <a:defRPr/>
            </a:pPr>
            <a:r>
              <a:rPr lang="fr-FR" sz="1800">
                <a:effectLst/>
                <a:latin typeface="Times" pitchFamily="2" charset="0"/>
              </a:rPr>
              <a:t>de la qualité du travail accompli est « la » réponse</a:t>
            </a:r>
          </a:p>
          <a:p>
            <a:pPr marL="0" indent="0">
              <a:buFont typeface="Wingdings" pitchFamily="2" charset="2"/>
              <a:buNone/>
              <a:defRPr/>
            </a:pPr>
            <a:r>
              <a:rPr lang="fr-FR" sz="1800">
                <a:effectLst/>
                <a:latin typeface="Times" pitchFamily="2" charset="0"/>
              </a:rPr>
              <a:t>aux attentes subjectives quant à l’accomplissement de soi.</a:t>
            </a:r>
          </a:p>
          <a:p>
            <a:pPr marL="0" indent="0">
              <a:buFont typeface="Wingdings" pitchFamily="2" charset="2"/>
              <a:buNone/>
              <a:defRPr/>
            </a:pPr>
            <a:r>
              <a:rPr lang="fr-FR" sz="1800">
                <a:effectLst/>
                <a:latin typeface="Times" pitchFamily="2" charset="0"/>
              </a:rPr>
              <a:t>Alors les doutes, les difficultés, la fatigue s’évanouissent</a:t>
            </a:r>
          </a:p>
          <a:p>
            <a:pPr marL="0" indent="0">
              <a:buFont typeface="Wingdings" pitchFamily="2" charset="2"/>
              <a:buNone/>
              <a:defRPr/>
            </a:pPr>
            <a:r>
              <a:rPr lang="fr-FR" sz="1800">
                <a:effectLst/>
                <a:latin typeface="Times" pitchFamily="2" charset="0"/>
              </a:rPr>
              <a:t>devant la contribution à l’</a:t>
            </a:r>
            <a:r>
              <a:rPr lang="fr-FR" sz="1800" err="1">
                <a:effectLst/>
                <a:latin typeface="Times" pitchFamily="2" charset="0"/>
              </a:rPr>
              <a:t>oeuvre</a:t>
            </a:r>
            <a:r>
              <a:rPr lang="fr-FR" sz="1800">
                <a:effectLst/>
                <a:latin typeface="Times" pitchFamily="2" charset="0"/>
              </a:rPr>
              <a:t> collective et la place que l’on a pu se construire parmi les autres.</a:t>
            </a:r>
          </a:p>
          <a:p>
            <a:pPr>
              <a:defRPr/>
            </a:pPr>
            <a:endParaRPr lang="fr-FR">
              <a:effectLst/>
            </a:endParaRPr>
          </a:p>
          <a:p>
            <a:pPr>
              <a:defRPr/>
            </a:pPr>
            <a:endParaRPr lang="fr-F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26BE65-A868-BC45-8175-5C35C8F2A593}"/>
              </a:ext>
            </a:extLst>
          </p:cNvPr>
          <p:cNvSpPr>
            <a:spLocks noGrp="1"/>
          </p:cNvSpPr>
          <p:nvPr>
            <p:ph type="title"/>
          </p:nvPr>
        </p:nvSpPr>
        <p:spPr/>
        <p:txBody>
          <a:bodyPr/>
          <a:lstStyle/>
          <a:p>
            <a:pPr>
              <a:defRPr/>
            </a:pPr>
            <a:r>
              <a:rPr lang="fr-FR" sz="2800">
                <a:solidFill>
                  <a:srgbClr val="FF0000"/>
                </a:solidFill>
                <a:effectLst/>
              </a:rPr>
              <a:t>Réhabiliter la fatigue comme mécanisme protecteur</a:t>
            </a:r>
            <a:br>
              <a:rPr lang="fr-FR">
                <a:effectLst/>
              </a:rPr>
            </a:br>
            <a:endParaRPr lang="fr-FR"/>
          </a:p>
        </p:txBody>
      </p:sp>
      <p:sp>
        <p:nvSpPr>
          <p:cNvPr id="3" name="Espace réservé du contenu 2">
            <a:extLst>
              <a:ext uri="{FF2B5EF4-FFF2-40B4-BE49-F238E27FC236}">
                <a16:creationId xmlns:a16="http://schemas.microsoft.com/office/drawing/2014/main" id="{AD72698E-95CA-D04D-8355-5CCC381DA2C9}"/>
              </a:ext>
            </a:extLst>
          </p:cNvPr>
          <p:cNvSpPr>
            <a:spLocks noGrp="1"/>
          </p:cNvSpPr>
          <p:nvPr>
            <p:ph idx="1"/>
          </p:nvPr>
        </p:nvSpPr>
        <p:spPr/>
        <p:txBody>
          <a:bodyPr/>
          <a:lstStyle/>
          <a:p>
            <a:pPr marL="0" indent="0">
              <a:buFont typeface="Wingdings" pitchFamily="2" charset="2"/>
              <a:buNone/>
              <a:defRPr/>
            </a:pPr>
            <a:r>
              <a:rPr lang="fr-FR" sz="1800">
                <a:effectLst/>
              </a:rPr>
              <a:t>La fatigue, avec son cortège de symptômes, constitue un</a:t>
            </a:r>
          </a:p>
          <a:p>
            <a:pPr marL="0" indent="0">
              <a:buFont typeface="Wingdings" pitchFamily="2" charset="2"/>
              <a:buNone/>
              <a:defRPr/>
            </a:pPr>
            <a:r>
              <a:rPr lang="fr-FR" sz="1800">
                <a:effectLst/>
              </a:rPr>
              <a:t>mécanisme protecteur qui engage à ralentir ou interrompre</a:t>
            </a:r>
          </a:p>
          <a:p>
            <a:pPr marL="0" indent="0">
              <a:buFont typeface="Wingdings" pitchFamily="2" charset="2"/>
              <a:buNone/>
              <a:defRPr/>
            </a:pPr>
            <a:r>
              <a:rPr lang="fr-FR" sz="1800">
                <a:effectLst/>
              </a:rPr>
              <a:t>la dépense d’énergie. Elle n’a qu’un but : conserver</a:t>
            </a:r>
          </a:p>
          <a:p>
            <a:pPr marL="0" indent="0">
              <a:buFont typeface="Wingdings" pitchFamily="2" charset="2"/>
              <a:buNone/>
              <a:defRPr/>
            </a:pPr>
            <a:r>
              <a:rPr lang="fr-FR" sz="1800">
                <a:effectLst/>
              </a:rPr>
              <a:t>l’équilibre de la vie, nous permettre de vivre des intérêts</a:t>
            </a:r>
          </a:p>
          <a:p>
            <a:pPr marL="0" indent="0">
              <a:buFont typeface="Wingdings" pitchFamily="2" charset="2"/>
              <a:buNone/>
              <a:defRPr/>
            </a:pPr>
            <a:r>
              <a:rPr lang="fr-FR" sz="1800">
                <a:effectLst/>
              </a:rPr>
              <a:t>sans toucher à notre capital santé. Le travail de l’homme</a:t>
            </a:r>
          </a:p>
          <a:p>
            <a:pPr marL="0" indent="0">
              <a:buFont typeface="Wingdings" pitchFamily="2" charset="2"/>
              <a:buNone/>
              <a:defRPr/>
            </a:pPr>
            <a:r>
              <a:rPr lang="fr-FR" sz="1800">
                <a:effectLst/>
              </a:rPr>
              <a:t>obéit aux mêmes lois de la thermodynamique et va s’ajouter</a:t>
            </a:r>
          </a:p>
          <a:p>
            <a:pPr marL="0" indent="0">
              <a:buFont typeface="Wingdings" pitchFamily="2" charset="2"/>
              <a:buNone/>
              <a:defRPr/>
            </a:pPr>
            <a:r>
              <a:rPr lang="fr-FR" sz="1800">
                <a:effectLst/>
              </a:rPr>
              <a:t>à la dépense d’énergie nécessaire au maintien des</a:t>
            </a:r>
          </a:p>
          <a:p>
            <a:pPr marL="0" indent="0">
              <a:buFont typeface="Wingdings" pitchFamily="2" charset="2"/>
              <a:buNone/>
              <a:defRPr/>
            </a:pPr>
            <a:r>
              <a:rPr lang="fr-FR" sz="1800">
                <a:effectLst/>
              </a:rPr>
              <a:t>fonctions vitales. La fatigue est l’échec temporaire ou</a:t>
            </a:r>
          </a:p>
          <a:p>
            <a:pPr marL="0" indent="0">
              <a:buFont typeface="Wingdings" pitchFamily="2" charset="2"/>
              <a:buNone/>
              <a:defRPr/>
            </a:pPr>
            <a:r>
              <a:rPr lang="fr-FR" sz="1800">
                <a:effectLst/>
              </a:rPr>
              <a:t>permanent de l’effort d’équilibrer les forces du sujet avec</a:t>
            </a:r>
          </a:p>
          <a:p>
            <a:pPr marL="0" indent="0">
              <a:buFont typeface="Wingdings" pitchFamily="2" charset="2"/>
              <a:buNone/>
              <a:defRPr/>
            </a:pPr>
            <a:r>
              <a:rPr lang="fr-FR" sz="1800">
                <a:effectLst/>
              </a:rPr>
              <a:t>les contre-forces de son milieu. Si la période de récupération</a:t>
            </a:r>
          </a:p>
          <a:p>
            <a:pPr marL="0" indent="0">
              <a:buFont typeface="Wingdings" pitchFamily="2" charset="2"/>
              <a:buNone/>
              <a:defRPr/>
            </a:pPr>
            <a:r>
              <a:rPr lang="fr-FR" sz="1800">
                <a:effectLst/>
              </a:rPr>
              <a:t>ne succède pas à la dépense d’énergie, le bilan énergétique</a:t>
            </a:r>
          </a:p>
          <a:p>
            <a:pPr marL="0" indent="0">
              <a:buFont typeface="Wingdings" pitchFamily="2" charset="2"/>
              <a:buNone/>
              <a:defRPr/>
            </a:pPr>
            <a:r>
              <a:rPr lang="fr-FR" sz="1800">
                <a:effectLst/>
              </a:rPr>
              <a:t>devient rapidement déficitaire et peut aboutir à</a:t>
            </a:r>
          </a:p>
          <a:p>
            <a:pPr marL="0" indent="0">
              <a:buFont typeface="Wingdings" pitchFamily="2" charset="2"/>
              <a:buNone/>
              <a:defRPr/>
            </a:pPr>
            <a:r>
              <a:rPr lang="fr-FR" sz="1800">
                <a:effectLst/>
              </a:rPr>
              <a:t>l’apparition de lésions irréversibles.</a:t>
            </a:r>
          </a:p>
          <a:p>
            <a:pPr>
              <a:defRPr/>
            </a:pPr>
            <a:endParaRPr lang="fr-F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D05F22-FF57-2841-987C-247D6FFAE28C}"/>
              </a:ext>
            </a:extLst>
          </p:cNvPr>
          <p:cNvSpPr>
            <a:spLocks noGrp="1"/>
          </p:cNvSpPr>
          <p:nvPr>
            <p:ph type="title"/>
          </p:nvPr>
        </p:nvSpPr>
        <p:spPr/>
        <p:txBody>
          <a:bodyPr/>
          <a:lstStyle/>
          <a:p>
            <a:pPr>
              <a:defRPr/>
            </a:pPr>
            <a:r>
              <a:rPr lang="fr-FR" altLang="fr-FR" b="1">
                <a:solidFill>
                  <a:srgbClr val="FF0000"/>
                </a:solidFill>
                <a:ea typeface="ＭＳ Ｐゴシック" panose="020B0600070205080204" pitchFamily="34" charset="-128"/>
              </a:rPr>
              <a:t>Deux grandes familles de pathologies liées au travail</a:t>
            </a:r>
          </a:p>
        </p:txBody>
      </p:sp>
      <p:sp>
        <p:nvSpPr>
          <p:cNvPr id="3" name="Espace réservé du contenu 2">
            <a:extLst>
              <a:ext uri="{FF2B5EF4-FFF2-40B4-BE49-F238E27FC236}">
                <a16:creationId xmlns:a16="http://schemas.microsoft.com/office/drawing/2014/main" id="{83B04C5F-B5FA-CD47-9B09-65F14D8F0C53}"/>
              </a:ext>
            </a:extLst>
          </p:cNvPr>
          <p:cNvSpPr>
            <a:spLocks noGrp="1"/>
          </p:cNvSpPr>
          <p:nvPr>
            <p:ph idx="1"/>
          </p:nvPr>
        </p:nvSpPr>
        <p:spPr>
          <a:xfrm>
            <a:off x="2438400" y="2060575"/>
            <a:ext cx="6400800" cy="4035425"/>
          </a:xfrm>
        </p:spPr>
        <p:txBody>
          <a:bodyPr/>
          <a:lstStyle/>
          <a:p>
            <a:pPr>
              <a:defRPr/>
            </a:pPr>
            <a:r>
              <a:rPr lang="fr-FR" altLang="fr-FR" sz="4000">
                <a:ea typeface="ＭＳ Ｐゴシック" panose="020B0600070205080204" pitchFamily="34" charset="-128"/>
              </a:rPr>
              <a:t> surcharge</a:t>
            </a:r>
          </a:p>
          <a:p>
            <a:pPr>
              <a:buFont typeface="Wingdings" pitchFamily="2" charset="2"/>
              <a:buNone/>
              <a:defRPr/>
            </a:pPr>
            <a:endParaRPr lang="fr-FR" altLang="fr-FR" sz="4000">
              <a:ea typeface="ＭＳ Ｐゴシック" panose="020B0600070205080204" pitchFamily="34" charset="-128"/>
            </a:endParaRPr>
          </a:p>
          <a:p>
            <a:pPr>
              <a:defRPr/>
            </a:pPr>
            <a:r>
              <a:rPr lang="fr-FR" altLang="fr-FR" sz="4000">
                <a:ea typeface="ＭＳ Ｐゴシック" panose="020B0600070205080204" pitchFamily="34" charset="-128"/>
              </a:rPr>
              <a:t>solitude</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4FA32C-0C73-1441-AC76-D9E577DD7DB7}"/>
              </a:ext>
            </a:extLst>
          </p:cNvPr>
          <p:cNvSpPr>
            <a:spLocks noGrp="1"/>
          </p:cNvSpPr>
          <p:nvPr>
            <p:ph type="title"/>
          </p:nvPr>
        </p:nvSpPr>
        <p:spPr/>
        <p:txBody>
          <a:bodyPr/>
          <a:lstStyle/>
          <a:p>
            <a:pPr>
              <a:defRPr/>
            </a:pPr>
            <a:r>
              <a:rPr lang="fr-FR" sz="2400">
                <a:solidFill>
                  <a:srgbClr val="FF0000"/>
                </a:solidFill>
                <a:effectLst/>
              </a:rPr>
              <a:t>LES 4 STADES D’ÉVOLUTION DE LA FATIGUE À L’ÉPUISEMENT PROFESSIONNEL</a:t>
            </a:r>
            <a:br>
              <a:rPr lang="fr-FR">
                <a:effectLst/>
              </a:rPr>
            </a:br>
            <a:endParaRPr lang="fr-FR"/>
          </a:p>
        </p:txBody>
      </p:sp>
      <p:sp>
        <p:nvSpPr>
          <p:cNvPr id="3" name="Espace réservé du contenu 2">
            <a:extLst>
              <a:ext uri="{FF2B5EF4-FFF2-40B4-BE49-F238E27FC236}">
                <a16:creationId xmlns:a16="http://schemas.microsoft.com/office/drawing/2014/main" id="{E8F311A0-40D8-564D-8891-86B37D8B8713}"/>
              </a:ext>
            </a:extLst>
          </p:cNvPr>
          <p:cNvSpPr>
            <a:spLocks noGrp="1"/>
          </p:cNvSpPr>
          <p:nvPr>
            <p:ph idx="1"/>
          </p:nvPr>
        </p:nvSpPr>
        <p:spPr/>
        <p:txBody>
          <a:bodyPr/>
          <a:lstStyle/>
          <a:p>
            <a:pPr marL="0" indent="0">
              <a:buFont typeface="Wingdings" pitchFamily="2" charset="2"/>
              <a:buNone/>
              <a:defRPr/>
            </a:pPr>
            <a:r>
              <a:rPr lang="fr-FR" sz="1800">
                <a:effectLst/>
              </a:rPr>
              <a:t>Stade 1 : la réponse de l’organisme reste dans les limites</a:t>
            </a:r>
          </a:p>
          <a:p>
            <a:pPr marL="0" indent="0">
              <a:buFont typeface="Wingdings" pitchFamily="2" charset="2"/>
              <a:buNone/>
              <a:defRPr/>
            </a:pPr>
            <a:r>
              <a:rPr lang="fr-FR" sz="1800">
                <a:effectLst/>
              </a:rPr>
              <a:t>physiologiques. Les fonctions respiratoire, circulatoire,</a:t>
            </a:r>
          </a:p>
          <a:p>
            <a:pPr marL="0" indent="0">
              <a:buFont typeface="Wingdings" pitchFamily="2" charset="2"/>
              <a:buNone/>
              <a:defRPr/>
            </a:pPr>
            <a:r>
              <a:rPr lang="fr-FR" sz="1800">
                <a:effectLst/>
              </a:rPr>
              <a:t>le catabolisme sont momentanément augmentés, mais la</a:t>
            </a:r>
          </a:p>
          <a:p>
            <a:pPr marL="0" indent="0">
              <a:buFont typeface="Wingdings" pitchFamily="2" charset="2"/>
              <a:buNone/>
              <a:defRPr/>
            </a:pPr>
            <a:r>
              <a:rPr lang="fr-FR" sz="1800">
                <a:effectLst/>
              </a:rPr>
              <a:t>fatigue disparaît avec le repos.</a:t>
            </a:r>
          </a:p>
          <a:p>
            <a:pPr marL="0" indent="0">
              <a:buFont typeface="Wingdings" pitchFamily="2" charset="2"/>
              <a:buNone/>
              <a:defRPr/>
            </a:pPr>
            <a:r>
              <a:rPr lang="fr-FR" sz="1800">
                <a:effectLst/>
              </a:rPr>
              <a:t>Stade 2 : lorsque l’effort se prolonge ou se répète à une</a:t>
            </a:r>
          </a:p>
          <a:p>
            <a:pPr marL="0" indent="0">
              <a:buFont typeface="Wingdings" pitchFamily="2" charset="2"/>
              <a:buNone/>
              <a:defRPr/>
            </a:pPr>
            <a:r>
              <a:rPr lang="fr-FR" sz="1800">
                <a:effectLst/>
              </a:rPr>
              <a:t>cadence telle que les mécanismes de récupération ne</a:t>
            </a:r>
          </a:p>
          <a:p>
            <a:pPr marL="0" indent="0">
              <a:buFont typeface="Wingdings" pitchFamily="2" charset="2"/>
              <a:buNone/>
              <a:defRPr/>
            </a:pPr>
            <a:r>
              <a:rPr lang="fr-FR" sz="1800">
                <a:effectLst/>
              </a:rPr>
              <a:t>peuvent que s’amorcer, le sujet évolue vers le surmenage.</a:t>
            </a:r>
          </a:p>
          <a:p>
            <a:pPr marL="0" indent="0">
              <a:buFont typeface="Wingdings" pitchFamily="2" charset="2"/>
              <a:buNone/>
              <a:defRPr/>
            </a:pPr>
            <a:r>
              <a:rPr lang="fr-FR" sz="1800">
                <a:effectLst/>
              </a:rPr>
              <a:t>Stade 3 : l’évolution pathologique provoque l’apparition</a:t>
            </a:r>
          </a:p>
          <a:p>
            <a:pPr marL="0" indent="0">
              <a:buFont typeface="Wingdings" pitchFamily="2" charset="2"/>
              <a:buNone/>
              <a:defRPr/>
            </a:pPr>
            <a:r>
              <a:rPr lang="fr-FR" sz="1800">
                <a:effectLst/>
              </a:rPr>
              <a:t>de troubles digestifs, de douleurs diffuses, d’un amaigrissement,</a:t>
            </a:r>
          </a:p>
          <a:p>
            <a:pPr marL="0" indent="0">
              <a:buFont typeface="Wingdings" pitchFamily="2" charset="2"/>
              <a:buNone/>
              <a:defRPr/>
            </a:pPr>
            <a:r>
              <a:rPr lang="fr-FR" sz="1800">
                <a:effectLst/>
              </a:rPr>
              <a:t>d’une irritabilité, de dépression, de troubles</a:t>
            </a:r>
          </a:p>
          <a:p>
            <a:pPr marL="0" indent="0">
              <a:buFont typeface="Wingdings" pitchFamily="2" charset="2"/>
              <a:buNone/>
              <a:defRPr/>
            </a:pPr>
            <a:r>
              <a:rPr lang="fr-FR" sz="1800">
                <a:effectLst/>
              </a:rPr>
              <a:t>du sommeil, de lassitude au réveil, de recours au coup de</a:t>
            </a:r>
          </a:p>
          <a:p>
            <a:pPr marL="0" indent="0">
              <a:buFont typeface="Wingdings" pitchFamily="2" charset="2"/>
              <a:buNone/>
              <a:defRPr/>
            </a:pPr>
            <a:r>
              <a:rPr lang="fr-FR" sz="1800">
                <a:effectLst/>
              </a:rPr>
              <a:t>fouet des stimulants pour tenir.</a:t>
            </a:r>
          </a:p>
          <a:p>
            <a:pPr marL="0" indent="0">
              <a:buFont typeface="Wingdings" pitchFamily="2" charset="2"/>
              <a:buNone/>
              <a:defRPr/>
            </a:pPr>
            <a:r>
              <a:rPr lang="fr-FR" sz="1800">
                <a:effectLst/>
              </a:rPr>
              <a:t>Stade 4 : au stade de l’épuisement, l’organisme capitule</a:t>
            </a:r>
          </a:p>
          <a:p>
            <a:pPr marL="0" indent="0">
              <a:buFont typeface="Wingdings" pitchFamily="2" charset="2"/>
              <a:buNone/>
              <a:defRPr/>
            </a:pPr>
            <a:r>
              <a:rPr lang="fr-FR" sz="1800">
                <a:effectLst/>
              </a:rPr>
              <a:t>devant les facteurs d’agression ; c’est la destruction des</a:t>
            </a:r>
          </a:p>
          <a:p>
            <a:pPr marL="0" indent="0">
              <a:buFont typeface="Wingdings" pitchFamily="2" charset="2"/>
              <a:buNone/>
              <a:defRPr/>
            </a:pPr>
            <a:r>
              <a:rPr lang="fr-FR" sz="1800">
                <a:effectLst/>
              </a:rPr>
              <a:t>mécanismes régulateurs, et l’apparition de dommages</a:t>
            </a:r>
          </a:p>
          <a:p>
            <a:pPr marL="0" indent="0">
              <a:buFont typeface="Wingdings" pitchFamily="2" charset="2"/>
              <a:buNone/>
              <a:defRPr/>
            </a:pPr>
            <a:r>
              <a:rPr lang="fr-FR" sz="1800">
                <a:effectLst/>
              </a:rPr>
              <a:t>irréversibles.</a:t>
            </a:r>
          </a:p>
          <a:p>
            <a:pPr>
              <a:defRPr/>
            </a:pPr>
            <a:endParaRPr lang="fr-F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a:extLst>
              <a:ext uri="{FF2B5EF4-FFF2-40B4-BE49-F238E27FC236}">
                <a16:creationId xmlns:a16="http://schemas.microsoft.com/office/drawing/2014/main" id="{F7FFFA8F-A5B8-D426-9DC5-8450C6B54FDC}"/>
              </a:ext>
            </a:extLst>
          </p:cNvPr>
          <p:cNvSpPr>
            <a:spLocks noGrp="1" noChangeArrowheads="1"/>
          </p:cNvSpPr>
          <p:nvPr>
            <p:ph type="title"/>
          </p:nvPr>
        </p:nvSpPr>
        <p:spPr>
          <a:xfrm>
            <a:off x="2411413" y="188913"/>
            <a:ext cx="6400800" cy="1219200"/>
          </a:xfrm>
        </p:spPr>
        <p:txBody>
          <a:bodyPr/>
          <a:lstStyle/>
          <a:p>
            <a:pPr eaLnBrk="1" hangingPunct="1"/>
            <a:r>
              <a:rPr lang="fr-FR" altLang="fr-FR" sz="3000" b="1" dirty="0">
                <a:solidFill>
                  <a:srgbClr val="FF0000"/>
                </a:solidFill>
                <a:effectLst/>
                <a:ea typeface="ＭＳ Ｐゴシック" panose="020B0600070205080204" pitchFamily="34" charset="-128"/>
              </a:rPr>
              <a:t>que faire ? </a:t>
            </a:r>
            <a:r>
              <a:rPr lang="fr-FR" altLang="fr-FR" sz="3200" dirty="0">
                <a:solidFill>
                  <a:srgbClr val="FF0000"/>
                </a:solidFill>
                <a:effectLst/>
                <a:ea typeface="ＭＳ Ｐゴシック" panose="020B0600070205080204" pitchFamily="34" charset="-128"/>
              </a:rPr>
              <a:t>Le premier signe clinique à traiter est la peur</a:t>
            </a:r>
            <a:br>
              <a:rPr lang="fr-FR" altLang="fr-FR" sz="3200" dirty="0">
                <a:effectLst/>
                <a:ea typeface="ＭＳ Ｐゴシック" panose="020B0600070205080204" pitchFamily="34" charset="-128"/>
              </a:rPr>
            </a:br>
            <a:endParaRPr lang="fr-FR" altLang="fr-FR" sz="3000" b="1" dirty="0">
              <a:solidFill>
                <a:srgbClr val="FF0000"/>
              </a:solidFill>
              <a:effectLst/>
              <a:ea typeface="ＭＳ Ｐゴシック" panose="020B0600070205080204" pitchFamily="34" charset="-128"/>
            </a:endParaRPr>
          </a:p>
        </p:txBody>
      </p:sp>
      <p:sp>
        <p:nvSpPr>
          <p:cNvPr id="41986" name="Rectangle 3">
            <a:extLst>
              <a:ext uri="{FF2B5EF4-FFF2-40B4-BE49-F238E27FC236}">
                <a16:creationId xmlns:a16="http://schemas.microsoft.com/office/drawing/2014/main" id="{662A1F63-B23B-F944-BB2D-A82FD6802E02}"/>
              </a:ext>
            </a:extLst>
          </p:cNvPr>
          <p:cNvSpPr>
            <a:spLocks noGrp="1" noChangeArrowheads="1"/>
          </p:cNvSpPr>
          <p:nvPr>
            <p:ph type="body" idx="1"/>
          </p:nvPr>
        </p:nvSpPr>
        <p:spPr/>
        <p:txBody>
          <a:bodyPr/>
          <a:lstStyle/>
          <a:p>
            <a:pPr marL="0" indent="0">
              <a:buFont typeface="Wingdings" pitchFamily="2" charset="2"/>
              <a:buNone/>
              <a:defRPr/>
            </a:pPr>
            <a:r>
              <a:rPr lang="fr-FR" sz="1800">
                <a:effectLst/>
              </a:rPr>
              <a:t>Dans les consultations spécialisées, quelle que soit la pathologie présentée, burn out ou autres, ce que les salariés</a:t>
            </a:r>
          </a:p>
          <a:p>
            <a:pPr marL="0" indent="0">
              <a:buFont typeface="Wingdings" pitchFamily="2" charset="2"/>
              <a:buNone/>
              <a:defRPr/>
            </a:pPr>
            <a:r>
              <a:rPr lang="fr-FR" sz="1800">
                <a:effectLst/>
              </a:rPr>
              <a:t>expriment massivement, c’est la peur :</a:t>
            </a:r>
          </a:p>
          <a:p>
            <a:pPr marL="0" indent="0">
              <a:buFont typeface="Wingdings" pitchFamily="2" charset="2"/>
              <a:buNone/>
              <a:defRPr/>
            </a:pPr>
            <a:r>
              <a:rPr lang="fr-FR" sz="1800">
                <a:effectLst/>
              </a:rPr>
              <a:t>– peur de parler de ce qui ne va pas dans le travail et de</a:t>
            </a:r>
          </a:p>
          <a:p>
            <a:pPr marL="0" indent="0">
              <a:buFont typeface="Wingdings" pitchFamily="2" charset="2"/>
              <a:buNone/>
              <a:defRPr/>
            </a:pPr>
            <a:r>
              <a:rPr lang="fr-FR" sz="1800">
                <a:effectLst/>
              </a:rPr>
              <a:t>s’entendre répondre : « Vous ne savez pas vous débrouiller</a:t>
            </a:r>
          </a:p>
          <a:p>
            <a:pPr marL="0" indent="0">
              <a:buFont typeface="Wingdings" pitchFamily="2" charset="2"/>
              <a:buNone/>
              <a:defRPr/>
            </a:pPr>
            <a:r>
              <a:rPr lang="fr-FR" sz="1800">
                <a:effectLst/>
              </a:rPr>
              <a:t>et hiérarchiser vos tâches ! » ;</a:t>
            </a:r>
          </a:p>
          <a:p>
            <a:pPr marL="0" indent="0">
              <a:buFont typeface="Wingdings" pitchFamily="2" charset="2"/>
              <a:buNone/>
              <a:defRPr/>
            </a:pPr>
            <a:r>
              <a:rPr lang="fr-FR" sz="1800">
                <a:effectLst/>
              </a:rPr>
              <a:t>– peur de passer pour un salarié incompétent, insuffisant,</a:t>
            </a:r>
          </a:p>
          <a:p>
            <a:pPr marL="0" indent="0">
              <a:buFont typeface="Wingdings" pitchFamily="2" charset="2"/>
              <a:buNone/>
              <a:defRPr/>
            </a:pPr>
            <a:r>
              <a:rPr lang="fr-FR" sz="1800">
                <a:effectLst/>
              </a:rPr>
              <a:t>fragile, faible, manquant de dynamisme ;</a:t>
            </a:r>
          </a:p>
          <a:p>
            <a:pPr marL="0" indent="0">
              <a:buFont typeface="Wingdings" pitchFamily="2" charset="2"/>
              <a:buNone/>
              <a:defRPr/>
            </a:pPr>
            <a:r>
              <a:rPr lang="fr-FR" sz="1800">
                <a:effectLst/>
              </a:rPr>
              <a:t>– peur que cela ait des conséquences sur l’entretien annuel</a:t>
            </a:r>
          </a:p>
          <a:p>
            <a:pPr marL="0" indent="0">
              <a:buFont typeface="Wingdings" pitchFamily="2" charset="2"/>
              <a:buNone/>
              <a:defRPr/>
            </a:pPr>
            <a:r>
              <a:rPr lang="fr-FR" sz="1800">
                <a:effectLst/>
              </a:rPr>
              <a:t>d’évaluation et donc sur l’avancement, les primes, les bonus,</a:t>
            </a:r>
          </a:p>
          <a:p>
            <a:pPr marL="0" indent="0">
              <a:buFont typeface="Wingdings" pitchFamily="2" charset="2"/>
              <a:buNone/>
              <a:defRPr/>
            </a:pPr>
            <a:r>
              <a:rPr lang="fr-FR" sz="1800">
                <a:effectLst/>
              </a:rPr>
              <a:t>le poste lui-même ;</a:t>
            </a:r>
          </a:p>
          <a:p>
            <a:pPr marL="0" indent="0">
              <a:buFont typeface="Wingdings" pitchFamily="2" charset="2"/>
              <a:buNone/>
              <a:defRPr/>
            </a:pPr>
            <a:r>
              <a:rPr lang="fr-FR" sz="1800">
                <a:effectLst/>
              </a:rPr>
              <a:t>– peur de s’entendre répondre que c’est comme ça et qu’il</a:t>
            </a:r>
          </a:p>
          <a:p>
            <a:pPr marL="0" indent="0">
              <a:buFont typeface="Wingdings" pitchFamily="2" charset="2"/>
              <a:buNone/>
              <a:defRPr/>
            </a:pPr>
            <a:r>
              <a:rPr lang="fr-FR" sz="1800">
                <a:effectLst/>
              </a:rPr>
              <a:t>faut faire avec, ce qui renvoie à l’impuissance, puis au</a:t>
            </a:r>
          </a:p>
          <a:p>
            <a:pPr marL="0" indent="0">
              <a:buFont typeface="Wingdings" pitchFamily="2" charset="2"/>
              <a:buNone/>
              <a:defRPr/>
            </a:pPr>
            <a:r>
              <a:rPr lang="fr-FR" sz="1800">
                <a:effectLst/>
              </a:rPr>
              <a:t>désespoir… </a:t>
            </a:r>
          </a:p>
          <a:p>
            <a:pPr marL="0" indent="0">
              <a:buFont typeface="Wingdings" pitchFamily="2" charset="2"/>
              <a:buNone/>
              <a:defRPr/>
            </a:pPr>
            <a:r>
              <a:rPr lang="fr-FR" sz="1800">
                <a:effectLst/>
              </a:rPr>
              <a:t>– peur de parler aux collègues de bureau qui ont l’air de</a:t>
            </a:r>
          </a:p>
          <a:p>
            <a:pPr marL="0" indent="0">
              <a:buFont typeface="Wingdings" pitchFamily="2" charset="2"/>
              <a:buNone/>
              <a:defRPr/>
            </a:pPr>
            <a:r>
              <a:rPr lang="fr-FR" sz="1800">
                <a:effectLst/>
              </a:rPr>
              <a:t>s’en sortir, eux, et qui risqueraient de mettre à l’écart.</a:t>
            </a:r>
          </a:p>
          <a:p>
            <a:pPr eaLnBrk="1" hangingPunct="1">
              <a:lnSpc>
                <a:spcPct val="80000"/>
              </a:lnSpc>
              <a:defRPr/>
            </a:pPr>
            <a:endParaRPr lang="fr-FR" altLang="fr-FR" sz="2000" b="1">
              <a:effectLst/>
              <a:ea typeface="ＭＳ Ｐゴシック" panose="020B0600070205080204" pitchFamily="34" charset="-128"/>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64273-17CC-2C45-9FAE-51E268419203}"/>
              </a:ext>
            </a:extLst>
          </p:cNvPr>
          <p:cNvSpPr>
            <a:spLocks noGrp="1"/>
          </p:cNvSpPr>
          <p:nvPr>
            <p:ph type="title"/>
          </p:nvPr>
        </p:nvSpPr>
        <p:spPr/>
        <p:txBody>
          <a:bodyPr/>
          <a:lstStyle/>
          <a:p>
            <a:pPr>
              <a:defRPr/>
            </a:pPr>
            <a:r>
              <a:rPr lang="fr-FR" altLang="fr-FR" dirty="0">
                <a:solidFill>
                  <a:srgbClr val="FF0000"/>
                </a:solidFill>
                <a:ea typeface="ＭＳ Ｐゴシック" panose="020B0600070205080204" pitchFamily="34" charset="-128"/>
              </a:rPr>
              <a:t>Faire un diagnostic n</a:t>
            </a:r>
            <a:r>
              <a:rPr lang="ja-JP" altLang="fr-FR">
                <a:solidFill>
                  <a:srgbClr val="FF0000"/>
                </a:solidFill>
                <a:ea typeface="ＭＳ Ｐゴシック" panose="020B0600070205080204" pitchFamily="34" charset="-128"/>
              </a:rPr>
              <a:t>’</a:t>
            </a:r>
            <a:r>
              <a:rPr lang="fr-FR" altLang="ja-JP" dirty="0">
                <a:solidFill>
                  <a:srgbClr val="FF0000"/>
                </a:solidFill>
                <a:ea typeface="ＭＳ Ｐゴシック" panose="020B0600070205080204" pitchFamily="34" charset="-128"/>
              </a:rPr>
              <a:t>est pas si simple </a:t>
            </a:r>
            <a:endParaRPr lang="en-US" altLang="fr-FR" dirty="0">
              <a:solidFill>
                <a:srgbClr val="FF0000"/>
              </a:solidFill>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2398EF93-EA28-B844-B200-50016D5BD40A}"/>
              </a:ext>
            </a:extLst>
          </p:cNvPr>
          <p:cNvSpPr>
            <a:spLocks noGrp="1"/>
          </p:cNvSpPr>
          <p:nvPr>
            <p:ph idx="1"/>
          </p:nvPr>
        </p:nvSpPr>
        <p:spPr/>
        <p:txBody>
          <a:bodyPr/>
          <a:lstStyle/>
          <a:p>
            <a:pPr>
              <a:buFont typeface="Wingdings" pitchFamily="2" charset="2"/>
              <a:buNone/>
              <a:defRPr/>
            </a:pPr>
            <a:r>
              <a:rPr lang="fr-FR" altLang="fr-FR" sz="1400">
                <a:ea typeface="ＭＳ Ｐゴシック" panose="020B0600070205080204" pitchFamily="34" charset="-128"/>
              </a:rPr>
              <a:t> tous les cliniciens ne sont pas forcément formés à la compréhension de ces tableaux cliniques même si le burn out a envahi la sphère publique, comme le harcèlement à une époque. Certains pensent que derrière la mode du burn out se cache la dépression sous ses formes multiples, signe de fragilité d</a:t>
            </a:r>
            <a:r>
              <a:rPr lang="ja-JP" altLang="fr-FR" sz="1400">
                <a:ea typeface="ＭＳ Ｐゴシック" panose="020B0600070205080204" pitchFamily="34" charset="-128"/>
              </a:rPr>
              <a:t>’</a:t>
            </a:r>
            <a:r>
              <a:rPr lang="fr-FR" altLang="ja-JP" sz="1400">
                <a:ea typeface="ＭＳ Ｐゴシック" panose="020B0600070205080204" pitchFamily="34" charset="-128"/>
              </a:rPr>
              <a:t>une structure psychique, d’ une personnalité et que le travail n’a rien à y voir.  D</a:t>
            </a:r>
            <a:r>
              <a:rPr lang="ja-JP" altLang="fr-FR" sz="1400">
                <a:ea typeface="ＭＳ Ｐゴシック" panose="020B0600070205080204" pitchFamily="34" charset="-128"/>
              </a:rPr>
              <a:t>’</a:t>
            </a:r>
            <a:r>
              <a:rPr lang="fr-FR" altLang="ja-JP" sz="1400">
                <a:ea typeface="ＭＳ Ｐゴシック" panose="020B0600070205080204" pitchFamily="34" charset="-128"/>
              </a:rPr>
              <a:t>autres, sensibles à ce qui se passe au travail, verront des burn out partout. </a:t>
            </a:r>
          </a:p>
          <a:p>
            <a:pPr>
              <a:defRPr/>
            </a:pPr>
            <a:r>
              <a:rPr lang="fr-FR" altLang="fr-FR" sz="1400">
                <a:ea typeface="ＭＳ Ｐゴシック" panose="020B0600070205080204" pitchFamily="34" charset="-128"/>
              </a:rPr>
              <a:t>La sécurité sociale, la caisse primaire d</a:t>
            </a:r>
            <a:r>
              <a:rPr lang="ja-JP" altLang="fr-FR" sz="1400">
                <a:ea typeface="ＭＳ Ｐゴシック" panose="020B0600070205080204" pitchFamily="34" charset="-128"/>
              </a:rPr>
              <a:t>’</a:t>
            </a:r>
            <a:r>
              <a:rPr lang="fr-FR" altLang="ja-JP" sz="1400">
                <a:ea typeface="ＭＳ Ｐゴシック" panose="020B0600070205080204" pitchFamily="34" charset="-128"/>
              </a:rPr>
              <a:t>assurance maladie, par le biais du CRRMP, ne voient des burn out </a:t>
            </a:r>
            <a:r>
              <a:rPr lang="fr-FR" altLang="ja-JP" sz="1400" err="1">
                <a:ea typeface="ＭＳ Ｐゴシック" panose="020B0600070205080204" pitchFamily="34" charset="-128"/>
              </a:rPr>
              <a:t>qu</a:t>
            </a:r>
            <a:r>
              <a:rPr lang="ja-JP" altLang="fr-FR" sz="1400">
                <a:ea typeface="ＭＳ Ｐゴシック" panose="020B0600070205080204" pitchFamily="34" charset="-128"/>
              </a:rPr>
              <a:t>’</a:t>
            </a:r>
            <a:r>
              <a:rPr lang="fr-FR" altLang="ja-JP" sz="1400">
                <a:ea typeface="ＭＳ Ｐゴシック" panose="020B0600070205080204" pitchFamily="34" charset="-128"/>
              </a:rPr>
              <a:t>à contre cœur puisque le tableau n</a:t>
            </a:r>
            <a:r>
              <a:rPr lang="ja-JP" altLang="fr-FR" sz="1400">
                <a:ea typeface="ＭＳ Ｐゴシック" panose="020B0600070205080204" pitchFamily="34" charset="-128"/>
              </a:rPr>
              <a:t>’</a:t>
            </a:r>
            <a:r>
              <a:rPr lang="fr-FR" altLang="ja-JP" sz="1400">
                <a:ea typeface="ＭＳ Ｐゴシック" panose="020B0600070205080204" pitchFamily="34" charset="-128"/>
              </a:rPr>
              <a:t>existe pas et les atteintes doivent être sévères et le lien au travail fortement établi pour que l</a:t>
            </a:r>
            <a:r>
              <a:rPr lang="ja-JP" altLang="fr-FR" sz="1400">
                <a:ea typeface="ＭＳ Ｐゴシック" panose="020B0600070205080204" pitchFamily="34" charset="-128"/>
              </a:rPr>
              <a:t>’</a:t>
            </a:r>
            <a:r>
              <a:rPr lang="fr-FR" altLang="ja-JP" sz="1400">
                <a:ea typeface="ＭＳ Ｐゴシック" panose="020B0600070205080204" pitchFamily="34" charset="-128"/>
              </a:rPr>
              <a:t>épuisement professionnel soit reconnu. Les seuls tableaux psychiques en lien avec le travail reconnus, hors tableau, par le groupe de travail de la commission des pathologies professionnelles du Conseil d</a:t>
            </a:r>
            <a:r>
              <a:rPr lang="ja-JP" altLang="fr-FR" sz="1400">
                <a:ea typeface="ＭＳ Ｐゴシック" panose="020B0600070205080204" pitchFamily="34" charset="-128"/>
              </a:rPr>
              <a:t>’</a:t>
            </a:r>
            <a:r>
              <a:rPr lang="fr-FR" altLang="ja-JP" sz="1400">
                <a:ea typeface="ＭＳ Ｐゴシック" panose="020B0600070205080204" pitchFamily="34" charset="-128"/>
              </a:rPr>
              <a:t>orientation sur les conditions de travail (COCT) sont les suivants : </a:t>
            </a:r>
            <a:r>
              <a:rPr lang="fr-FR" altLang="ja-JP" sz="1400" b="1">
                <a:solidFill>
                  <a:srgbClr val="FF0000"/>
                </a:solidFill>
                <a:ea typeface="ＭＳ Ｐゴシック" panose="020B0600070205080204" pitchFamily="34" charset="-128"/>
              </a:rPr>
              <a:t>la dépression, l</a:t>
            </a:r>
            <a:r>
              <a:rPr lang="ja-JP" altLang="fr-FR" sz="1400" b="1">
                <a:solidFill>
                  <a:srgbClr val="FF0000"/>
                </a:solidFill>
                <a:ea typeface="ＭＳ Ｐゴシック" panose="020B0600070205080204" pitchFamily="34" charset="-128"/>
              </a:rPr>
              <a:t>’</a:t>
            </a:r>
            <a:r>
              <a:rPr lang="fr-FR" altLang="ja-JP" sz="1400" b="1">
                <a:solidFill>
                  <a:srgbClr val="FF0000"/>
                </a:solidFill>
                <a:ea typeface="ＭＳ Ｐゴシック" panose="020B0600070205080204" pitchFamily="34" charset="-128"/>
              </a:rPr>
              <a:t>anxiété généralisée, l</a:t>
            </a:r>
            <a:r>
              <a:rPr lang="ja-JP" altLang="fr-FR" sz="1400" b="1">
                <a:solidFill>
                  <a:srgbClr val="FF0000"/>
                </a:solidFill>
                <a:ea typeface="ＭＳ Ｐゴシック" panose="020B0600070205080204" pitchFamily="34" charset="-128"/>
              </a:rPr>
              <a:t>’</a:t>
            </a:r>
            <a:r>
              <a:rPr lang="fr-FR" altLang="ja-JP" sz="1400" b="1">
                <a:solidFill>
                  <a:srgbClr val="FF0000"/>
                </a:solidFill>
                <a:ea typeface="ＭＳ Ｐゴシック" panose="020B0600070205080204" pitchFamily="34" charset="-128"/>
              </a:rPr>
              <a:t>état de stress post-traumatique</a:t>
            </a:r>
          </a:p>
          <a:p>
            <a:pPr>
              <a:defRPr/>
            </a:pPr>
            <a:r>
              <a:rPr lang="fr-FR" altLang="fr-FR" sz="1400">
                <a:ea typeface="ＭＳ Ｐゴシック" panose="020B0600070205080204" pitchFamily="34" charset="-128"/>
              </a:rPr>
              <a:t>Les seules échelles quantitatives existantes sont des échelles d</a:t>
            </a:r>
            <a:r>
              <a:rPr lang="ja-JP" altLang="fr-FR" sz="1400">
                <a:ea typeface="ＭＳ Ｐゴシック" panose="020B0600070205080204" pitchFamily="34" charset="-128"/>
              </a:rPr>
              <a:t>’</a:t>
            </a:r>
            <a:r>
              <a:rPr lang="fr-FR" altLang="ja-JP" sz="1400">
                <a:ea typeface="ＭＳ Ｐゴシック" panose="020B0600070205080204" pitchFamily="34" charset="-128"/>
              </a:rPr>
              <a:t>auto-évaluation en direction du salarié qui généralement a peur de les remplir ! Elles sont assez peu utilisées en France, en tout cas de façon préventive en entreprise.</a:t>
            </a:r>
          </a:p>
          <a:p>
            <a:pPr>
              <a:defRPr/>
            </a:pPr>
            <a:r>
              <a:rPr lang="fr-FR" altLang="fr-FR" sz="1400">
                <a:ea typeface="ＭＳ Ｐゴシック" panose="020B0600070205080204" pitchFamily="34" charset="-128"/>
              </a:rPr>
              <a:t>C</a:t>
            </a:r>
            <a:r>
              <a:rPr lang="ja-JP" altLang="fr-FR" sz="1400">
                <a:ea typeface="ＭＳ Ｐゴシック" panose="020B0600070205080204" pitchFamily="34" charset="-128"/>
              </a:rPr>
              <a:t>’</a:t>
            </a:r>
            <a:r>
              <a:rPr lang="fr-FR" altLang="ja-JP" sz="1400">
                <a:ea typeface="ＭＳ Ｐゴシック" panose="020B0600070205080204" pitchFamily="34" charset="-128"/>
              </a:rPr>
              <a:t>est donc avec sa formation, son positionnement théorique que le praticien qui vous prend en charge, va réagir et vous soigner :</a:t>
            </a:r>
          </a:p>
          <a:p>
            <a:pPr>
              <a:defRPr/>
            </a:pPr>
            <a:endParaRPr lang="en-US" altLang="fr-FR" sz="1400">
              <a:ea typeface="ＭＳ Ｐゴシック" panose="020B0600070205080204" pitchFamily="34" charset="-128"/>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09780-0C81-1145-B20E-469C3B80E178}"/>
              </a:ext>
            </a:extLst>
          </p:cNvPr>
          <p:cNvSpPr>
            <a:spLocks noGrp="1"/>
          </p:cNvSpPr>
          <p:nvPr>
            <p:ph type="title"/>
          </p:nvPr>
        </p:nvSpPr>
        <p:spPr/>
        <p:txBody>
          <a:bodyPr/>
          <a:lstStyle/>
          <a:p>
            <a:pPr>
              <a:defRPr/>
            </a:pPr>
            <a:r>
              <a:rPr lang="en-US" altLang="fr-FR" b="1">
                <a:solidFill>
                  <a:srgbClr val="FF0000"/>
                </a:solidFill>
                <a:ea typeface="ＭＳ Ｐゴシック" panose="020B0600070205080204" pitchFamily="34" charset="-128"/>
              </a:rPr>
              <a:t>Le médecin généraliste</a:t>
            </a:r>
          </a:p>
        </p:txBody>
      </p:sp>
      <p:sp>
        <p:nvSpPr>
          <p:cNvPr id="3" name="Content Placeholder 2">
            <a:extLst>
              <a:ext uri="{FF2B5EF4-FFF2-40B4-BE49-F238E27FC236}">
                <a16:creationId xmlns:a16="http://schemas.microsoft.com/office/drawing/2014/main" id="{3324E757-4E66-EE4C-8A3E-6386736559EA}"/>
              </a:ext>
            </a:extLst>
          </p:cNvPr>
          <p:cNvSpPr>
            <a:spLocks noGrp="1"/>
          </p:cNvSpPr>
          <p:nvPr>
            <p:ph idx="1"/>
          </p:nvPr>
        </p:nvSpPr>
        <p:spPr/>
        <p:txBody>
          <a:bodyPr/>
          <a:lstStyle/>
          <a:p>
            <a:pPr>
              <a:defRPr/>
            </a:pPr>
            <a:r>
              <a:rPr lang="fr-FR" altLang="fr-FR" sz="1600">
                <a:ea typeface="ＭＳ Ｐゴシック" panose="020B0600070205080204" pitchFamily="34" charset="-128"/>
              </a:rPr>
              <a:t>Le médecin référent suit son patient depuis longtemps, connaît les  antécédents médicaux, physiques et psychiques et saura déterminer si son intense épuisement est en lien avec un épisode dépressif, une maladie physique non diagnostiquée ou bien est consécutif au travail. il est souvent le seul capable de lui faire entendre les arguments de sagesse et de protection de sa santé.</a:t>
            </a:r>
          </a:p>
          <a:p>
            <a:pPr>
              <a:buFont typeface="Wingdings" pitchFamily="2" charset="2"/>
              <a:buNone/>
              <a:defRPr/>
            </a:pPr>
            <a:r>
              <a:rPr lang="fr-FR" altLang="fr-FR" sz="1600" b="1">
                <a:solidFill>
                  <a:srgbClr val="FF0000"/>
                </a:solidFill>
                <a:ea typeface="ＭＳ Ｐゴシック" panose="020B0600070205080204" pitchFamily="34" charset="-128"/>
              </a:rPr>
              <a:t>ATTENTION</a:t>
            </a:r>
            <a:endParaRPr lang="fr-FR" altLang="fr-FR" sz="1600">
              <a:solidFill>
                <a:srgbClr val="FF0000"/>
              </a:solidFill>
              <a:ea typeface="ＭＳ Ｐゴシック" panose="020B0600070205080204" pitchFamily="34" charset="-128"/>
            </a:endParaRPr>
          </a:p>
          <a:p>
            <a:pPr>
              <a:defRPr/>
            </a:pPr>
            <a:r>
              <a:rPr lang="fr-FR" altLang="fr-FR" sz="1600">
                <a:ea typeface="ＭＳ Ｐゴシック" panose="020B0600070205080204" pitchFamily="34" charset="-128"/>
              </a:rPr>
              <a:t>Le médecin ne doit jamais noter de lien direct avec le travail sur l</a:t>
            </a:r>
            <a:r>
              <a:rPr lang="ja-JP" altLang="fr-FR" sz="1600">
                <a:ea typeface="ＭＳ Ｐゴシック" panose="020B0600070205080204" pitchFamily="34" charset="-128"/>
              </a:rPr>
              <a:t>’</a:t>
            </a:r>
            <a:r>
              <a:rPr lang="fr-FR" altLang="ja-JP" sz="1600">
                <a:ea typeface="ＭＳ Ｐゴシック" panose="020B0600070205080204" pitchFamily="34" charset="-128"/>
              </a:rPr>
              <a:t>arrêt-maladie. Sa déontologie l</a:t>
            </a:r>
            <a:r>
              <a:rPr lang="ja-JP" altLang="fr-FR" sz="1600">
                <a:ea typeface="ＭＳ Ｐゴシック" panose="020B0600070205080204" pitchFamily="34" charset="-128"/>
              </a:rPr>
              <a:t>’</a:t>
            </a:r>
            <a:r>
              <a:rPr lang="fr-FR" altLang="ja-JP" sz="1600">
                <a:ea typeface="ＭＳ Ｐゴシック" panose="020B0600070205080204" pitchFamily="34" charset="-128"/>
              </a:rPr>
              <a:t>oblige à se limiter aux constatations sur votre état tel qu</a:t>
            </a:r>
            <a:r>
              <a:rPr lang="ja-JP" altLang="fr-FR" sz="1600">
                <a:ea typeface="ＭＳ Ｐゴシック" panose="020B0600070205080204" pitchFamily="34" charset="-128"/>
              </a:rPr>
              <a:t>’</a:t>
            </a:r>
            <a:r>
              <a:rPr lang="fr-FR" altLang="ja-JP" sz="1600">
                <a:ea typeface="ＭＳ Ｐゴシック" panose="020B0600070205080204" pitchFamily="34" charset="-128"/>
              </a:rPr>
              <a:t>il le constate dans son cabinet. Il ne va pas dans l</a:t>
            </a:r>
            <a:r>
              <a:rPr lang="ja-JP" altLang="fr-FR" sz="1600">
                <a:ea typeface="ＭＳ Ｐゴシック" panose="020B0600070205080204" pitchFamily="34" charset="-128"/>
              </a:rPr>
              <a:t>’</a:t>
            </a:r>
            <a:r>
              <a:rPr lang="fr-FR" altLang="ja-JP" sz="1600">
                <a:ea typeface="ＭＳ Ｐゴシック" panose="020B0600070205080204" pitchFamily="34" charset="-128"/>
              </a:rPr>
              <a:t>entreprise !</a:t>
            </a:r>
          </a:p>
          <a:p>
            <a:pPr>
              <a:defRPr/>
            </a:pPr>
            <a:r>
              <a:rPr lang="fr-FR" altLang="fr-FR" sz="1600">
                <a:ea typeface="ＭＳ Ｐゴシック" panose="020B0600070205080204" pitchFamily="34" charset="-128"/>
              </a:rPr>
              <a:t> Il peut donc évoquer un état dépressif réactionnel sans écrire à quoi ce  syndrome est réactionnel ou bien, selon les recommandations officielles « syndrôme anxio-dépressif ». </a:t>
            </a: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3C70F-8DC2-C04E-AC45-6F4B78DDB33B}"/>
              </a:ext>
            </a:extLst>
          </p:cNvPr>
          <p:cNvSpPr>
            <a:spLocks noGrp="1"/>
          </p:cNvSpPr>
          <p:nvPr>
            <p:ph type="title"/>
          </p:nvPr>
        </p:nvSpPr>
        <p:spPr/>
        <p:txBody>
          <a:bodyPr/>
          <a:lstStyle/>
          <a:p>
            <a:pPr>
              <a:defRPr/>
            </a:pPr>
            <a:r>
              <a:rPr lang="en-US" altLang="fr-FR">
                <a:solidFill>
                  <a:srgbClr val="FF0000"/>
                </a:solidFill>
                <a:ea typeface="ＭＳ Ｐゴシック" panose="020B0600070205080204" pitchFamily="34" charset="-128"/>
              </a:rPr>
              <a:t>ESA ou état de stress aigu à déclarer en A.T. </a:t>
            </a:r>
          </a:p>
        </p:txBody>
      </p:sp>
      <p:sp>
        <p:nvSpPr>
          <p:cNvPr id="3" name="Content Placeholder 2">
            <a:extLst>
              <a:ext uri="{FF2B5EF4-FFF2-40B4-BE49-F238E27FC236}">
                <a16:creationId xmlns:a16="http://schemas.microsoft.com/office/drawing/2014/main" id="{80B88DB6-2D45-BA4E-8105-ED97410F3949}"/>
              </a:ext>
            </a:extLst>
          </p:cNvPr>
          <p:cNvSpPr>
            <a:spLocks noGrp="1"/>
          </p:cNvSpPr>
          <p:nvPr>
            <p:ph idx="1"/>
          </p:nvPr>
        </p:nvSpPr>
        <p:spPr/>
        <p:txBody>
          <a:bodyPr/>
          <a:lstStyle/>
          <a:p>
            <a:pPr>
              <a:defRPr/>
            </a:pPr>
            <a:r>
              <a:rPr lang="fr-FR" altLang="fr-FR" sz="1600">
                <a:ea typeface="ＭＳ Ｐゴシック" panose="020B0600070205080204" pitchFamily="34" charset="-128"/>
              </a:rPr>
              <a:t>Si vous allez consulter après une crise de nerf sur le lieu de votre travail, une crise de larmes, une crise de tétanie, une altercation avec un supérieur hiérarchique ou un collègue, bref, un événement ponctuel et brutal, vous entrez alors dans le cadre de la définition de </a:t>
            </a:r>
            <a:r>
              <a:rPr lang="fr-FR" altLang="fr-FR" sz="1600" b="1">
                <a:ea typeface="ＭＳ Ｐゴシック" panose="020B0600070205080204" pitchFamily="34" charset="-128"/>
              </a:rPr>
              <a:t>l</a:t>
            </a:r>
            <a:r>
              <a:rPr lang="ja-JP" altLang="fr-FR" sz="1600" b="1">
                <a:ea typeface="ＭＳ Ｐゴシック" panose="020B0600070205080204" pitchFamily="34" charset="-128"/>
              </a:rPr>
              <a:t>’</a:t>
            </a:r>
            <a:r>
              <a:rPr lang="fr-FR" altLang="ja-JP" sz="1600" b="1">
                <a:ea typeface="ＭＳ Ｐゴシック" panose="020B0600070205080204" pitchFamily="34" charset="-128"/>
              </a:rPr>
              <a:t>accident du travail </a:t>
            </a:r>
            <a:r>
              <a:rPr lang="fr-FR" altLang="ja-JP" sz="1600">
                <a:ea typeface="ＭＳ Ｐゴシック" panose="020B0600070205080204" pitchFamily="34" charset="-128"/>
              </a:rPr>
              <a:t>et votre médecin traitant peut faire un certificat initial</a:t>
            </a:r>
            <a:r>
              <a:rPr lang="fr-FR" altLang="ja-JP" sz="1600" b="1">
                <a:ea typeface="ＭＳ Ｐゴシック" panose="020B0600070205080204" pitchFamily="34" charset="-128"/>
              </a:rPr>
              <a:t> pour ESA.</a:t>
            </a:r>
            <a:endParaRPr lang="fr-FR" altLang="ja-JP" sz="1600">
              <a:ea typeface="ＭＳ Ｐゴシック" panose="020B0600070205080204" pitchFamily="34" charset="-128"/>
            </a:endParaRPr>
          </a:p>
          <a:p>
            <a:pPr>
              <a:defRPr/>
            </a:pPr>
            <a:endParaRPr lang="en-US" altLang="fr-FR">
              <a:ea typeface="ＭＳ Ｐゴシック" panose="020B0600070205080204" pitchFamily="34" charset="-128"/>
            </a:endParaRP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06FE611-B8A9-45D9-9104-7074EAFAA187}"/>
              </a:ext>
            </a:extLst>
          </p:cNvPr>
          <p:cNvSpPr txBox="1"/>
          <p:nvPr/>
        </p:nvSpPr>
        <p:spPr>
          <a:xfrm>
            <a:off x="683568" y="1268760"/>
            <a:ext cx="7776864" cy="5077031"/>
          </a:xfrm>
          <a:prstGeom prst="rect">
            <a:avLst/>
          </a:prstGeom>
          <a:noFill/>
        </p:spPr>
        <p:txBody>
          <a:bodyPr wrap="square">
            <a:spAutoFit/>
          </a:bodyPr>
          <a:lstStyle/>
          <a:p>
            <a:pPr algn="just">
              <a:lnSpc>
                <a:spcPct val="107000"/>
              </a:lnSpc>
              <a:spcAft>
                <a:spcPts val="800"/>
              </a:spcAft>
            </a:pPr>
            <a:r>
              <a:rPr lang="fr-FR" sz="2000" b="1" dirty="0"/>
              <a:t>L’accident du travail </a:t>
            </a:r>
            <a:r>
              <a:rPr lang="fr-FR" sz="2000" b="1" dirty="0">
                <a:effectLst/>
                <a:ea typeface="Calibri" panose="020F0502020204030204" pitchFamily="34" charset="0"/>
                <a:cs typeface="Times New Roman" panose="02020603050405020304" pitchFamily="18" charset="0"/>
              </a:rPr>
              <a:t>est: </a:t>
            </a:r>
          </a:p>
          <a:p>
            <a:pPr marL="342900" indent="-342900" algn="just">
              <a:lnSpc>
                <a:spcPct val="107000"/>
              </a:lnSpc>
              <a:spcAft>
                <a:spcPts val="800"/>
              </a:spcAft>
              <a:buFontTx/>
              <a:buChar char="-"/>
            </a:pPr>
            <a:r>
              <a:rPr lang="fr-FR" sz="2000" dirty="0">
                <a:effectLst/>
                <a:ea typeface="Calibri" panose="020F0502020204030204" pitchFamily="34" charset="0"/>
                <a:cs typeface="Times New Roman" panose="02020603050405020304" pitchFamily="18" charset="0"/>
              </a:rPr>
              <a:t>un accident qui survient du fait ou à l’occasion du travail</a:t>
            </a:r>
            <a:r>
              <a:rPr lang="fr-FR" sz="2000" dirty="0">
                <a:ea typeface="Calibri" panose="020F0502020204030204" pitchFamily="34" charset="0"/>
                <a:cs typeface="Times New Roman" panose="02020603050405020304" pitchFamily="18" charset="0"/>
              </a:rPr>
              <a:t>, et qui produit une lésion </a:t>
            </a:r>
            <a:r>
              <a:rPr lang="fr-FR" sz="2000" dirty="0">
                <a:effectLst/>
                <a:ea typeface="Calibri" panose="020F0502020204030204" pitchFamily="34" charset="0"/>
                <a:cs typeface="Times New Roman" panose="02020603050405020304" pitchFamily="18" charset="0"/>
              </a:rPr>
              <a:t>physique ou psychique. </a:t>
            </a:r>
          </a:p>
          <a:p>
            <a:pPr algn="just">
              <a:lnSpc>
                <a:spcPct val="107000"/>
              </a:lnSpc>
              <a:spcAft>
                <a:spcPts val="800"/>
              </a:spcAft>
            </a:pPr>
            <a:endParaRPr lang="fr-FR" sz="1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2000" b="1" dirty="0">
                <a:effectLst/>
                <a:ea typeface="Calibri" panose="020F0502020204030204" pitchFamily="34" charset="0"/>
                <a:cs typeface="Times New Roman" panose="02020603050405020304" pitchFamily="18" charset="0"/>
              </a:rPr>
              <a:t>Si cette lésion se produit sur le lieu de travail</a:t>
            </a:r>
            <a:r>
              <a:rPr lang="fr-FR" sz="2000" dirty="0">
                <a:effectLst/>
                <a:ea typeface="Calibri" panose="020F0502020204030204" pitchFamily="34" charset="0"/>
                <a:cs typeface="Times New Roman" panose="02020603050405020304" pitchFamily="18" charset="0"/>
              </a:rPr>
              <a:t>, elle bénéficie d’une </a:t>
            </a:r>
            <a:r>
              <a:rPr lang="fr-FR" sz="2000" b="1" dirty="0">
                <a:effectLst/>
                <a:ea typeface="Calibri" panose="020F0502020204030204" pitchFamily="34" charset="0"/>
                <a:cs typeface="Times New Roman" panose="02020603050405020304" pitchFamily="18" charset="0"/>
              </a:rPr>
              <a:t>présomption d’imputabilité</a:t>
            </a:r>
            <a:r>
              <a:rPr lang="fr-FR" sz="2000" dirty="0">
                <a:effectLst/>
                <a:ea typeface="Calibri" panose="020F0502020204030204" pitchFamily="34" charset="0"/>
                <a:cs typeface="Times New Roman" panose="02020603050405020304" pitchFamily="18" charset="0"/>
              </a:rPr>
              <a:t>. Cela veut dire que l’AT sera reconnu, sauf si la Caisse d’Assurance Maladie ou l’employeur démontrent que le travail est totalement étranger à la situation.</a:t>
            </a:r>
          </a:p>
          <a:p>
            <a:pPr algn="just">
              <a:lnSpc>
                <a:spcPct val="107000"/>
              </a:lnSpc>
              <a:spcAft>
                <a:spcPts val="800"/>
              </a:spcAft>
            </a:pPr>
            <a:r>
              <a:rPr lang="fr-FR" sz="2000" dirty="0">
                <a:ea typeface="Calibri" panose="020F0502020204030204" pitchFamily="34" charset="0"/>
                <a:cs typeface="Times New Roman" panose="02020603050405020304" pitchFamily="18" charset="0"/>
              </a:rPr>
              <a:t>En télétravail  la présomption S’APPLIQUE AUSSI</a:t>
            </a:r>
            <a:endParaRPr lang="fr-FR" sz="2000" dirty="0">
              <a:effectLst/>
              <a:ea typeface="Calibri" panose="020F0502020204030204" pitchFamily="34" charset="0"/>
              <a:cs typeface="Times New Roman" panose="02020603050405020304" pitchFamily="18" charset="0"/>
            </a:endParaRPr>
          </a:p>
          <a:p>
            <a:pPr algn="just">
              <a:lnSpc>
                <a:spcPct val="107000"/>
              </a:lnSpc>
              <a:spcAft>
                <a:spcPts val="800"/>
              </a:spcAft>
            </a:pPr>
            <a:endParaRPr lang="fr-FR" sz="1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2000" b="1" dirty="0">
                <a:effectLst/>
                <a:ea typeface="Calibri" panose="020F0502020204030204" pitchFamily="34" charset="0"/>
                <a:cs typeface="Times New Roman" panose="02020603050405020304" pitchFamily="18" charset="0"/>
              </a:rPr>
              <a:t>Si la lésion se produit à la maison</a:t>
            </a:r>
            <a:r>
              <a:rPr lang="fr-FR" sz="2000" dirty="0">
                <a:effectLst/>
                <a:ea typeface="Calibri" panose="020F0502020204030204" pitchFamily="34" charset="0"/>
                <a:cs typeface="Times New Roman" panose="02020603050405020304" pitchFamily="18" charset="0"/>
              </a:rPr>
              <a:t>, ou en tous cas, en dehors du lieu  de travail c’est à la victime ou à ses ayant droit de montrer, par un faisceau d’indices, que la lésion est imputable au travail. </a:t>
            </a:r>
          </a:p>
          <a:p>
            <a:pPr algn="just">
              <a:lnSpc>
                <a:spcPct val="107000"/>
              </a:lnSpc>
              <a:spcAft>
                <a:spcPts val="800"/>
              </a:spcAft>
            </a:pPr>
            <a:r>
              <a:rPr lang="fr-FR" sz="2000" dirty="0">
                <a:effectLst/>
                <a:ea typeface="Calibri" panose="020F0502020204030204" pitchFamily="34" charset="0"/>
                <a:cs typeface="Times New Roman" panose="02020603050405020304" pitchFamily="18" charset="0"/>
              </a:rPr>
              <a:t>Exemple : tentative de suicide à domicile pendant l’arrêt de travail.</a:t>
            </a:r>
          </a:p>
        </p:txBody>
      </p:sp>
      <p:sp>
        <p:nvSpPr>
          <p:cNvPr id="4" name="ZoneTexte 3">
            <a:extLst>
              <a:ext uri="{FF2B5EF4-FFF2-40B4-BE49-F238E27FC236}">
                <a16:creationId xmlns:a16="http://schemas.microsoft.com/office/drawing/2014/main" id="{5C62B9E2-732E-469F-97EE-B7F519DF3FFC}"/>
              </a:ext>
            </a:extLst>
          </p:cNvPr>
          <p:cNvSpPr txBox="1"/>
          <p:nvPr/>
        </p:nvSpPr>
        <p:spPr>
          <a:xfrm>
            <a:off x="0" y="404664"/>
            <a:ext cx="9144000" cy="461665"/>
          </a:xfrm>
          <a:prstGeom prst="rect">
            <a:avLst/>
          </a:prstGeom>
          <a:noFill/>
        </p:spPr>
        <p:txBody>
          <a:bodyPr wrap="square" rtlCol="0">
            <a:spAutoFit/>
          </a:bodyPr>
          <a:lstStyle/>
          <a:p>
            <a:pPr algn="ctr"/>
            <a:r>
              <a:rPr lang="fr-FR" sz="2400" b="1"/>
              <a:t>L’accident du travail (AT)</a:t>
            </a:r>
          </a:p>
        </p:txBody>
      </p:sp>
    </p:spTree>
    <p:extLst>
      <p:ext uri="{BB962C8B-B14F-4D97-AF65-F5344CB8AC3E}">
        <p14:creationId xmlns:p14="http://schemas.microsoft.com/office/powerpoint/2010/main" val="266857937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1492802" y="2230042"/>
            <a:ext cx="6172200" cy="3394472"/>
          </a:xfrm>
        </p:spPr>
        <p:txBody>
          <a:bodyPr>
            <a:normAutofit fontScale="92500"/>
          </a:bodyPr>
          <a:lstStyle/>
          <a:p>
            <a:pPr marL="0" indent="0" algn="ctr">
              <a:buNone/>
              <a:defRPr/>
            </a:pPr>
            <a:r>
              <a:rPr lang="fr-FR" sz="1650" dirty="0">
                <a:solidFill>
                  <a:prstClr val="black"/>
                </a:solidFill>
              </a:rPr>
              <a:t>Le fait générateur d’un trouble psychosocial doit se définir par un évènement soudain, c’est-à-dire daté et précis. Il faut en établir la réalité. La déclaration ne mentionnant aucun fait accidentel n’est pas recevable (crise de larme, sans autre fait déclencheur).</a:t>
            </a:r>
          </a:p>
          <a:p>
            <a:pPr marL="0" indent="0" algn="ctr">
              <a:buNone/>
              <a:defRPr/>
            </a:pPr>
            <a:endParaRPr lang="fr-FR" sz="1650" dirty="0"/>
          </a:p>
          <a:p>
            <a:pPr marL="0" indent="0" algn="just">
              <a:buNone/>
              <a:defRPr/>
            </a:pPr>
            <a:r>
              <a:rPr lang="fr-FR" sz="1650" dirty="0"/>
              <a:t>En l’absence de présomption: démonstration par </a:t>
            </a:r>
            <a:r>
              <a:rPr lang="fr-FR" sz="1650" b="1" dirty="0"/>
              <a:t>faisceau d’indices de la réalité </a:t>
            </a:r>
            <a:r>
              <a:rPr lang="fr-FR" sz="1650" dirty="0"/>
              <a:t>d’un fait accidentel lié au travail peut s’avérer indispensable (faits les plus précis possibles, indication de l’identité de tiers témoins, heure du fait générateur).</a:t>
            </a:r>
          </a:p>
          <a:p>
            <a:pPr marL="0" indent="0" algn="just">
              <a:buNone/>
              <a:defRPr/>
            </a:pPr>
            <a:r>
              <a:rPr lang="fr-FR" sz="1650" dirty="0">
                <a:solidFill>
                  <a:prstClr val="black"/>
                </a:solidFill>
              </a:rPr>
              <a:t>Le fait générateur doit présenter un caractère </a:t>
            </a:r>
            <a:r>
              <a:rPr lang="fr-FR" sz="1650" b="1" dirty="0">
                <a:solidFill>
                  <a:prstClr val="black"/>
                </a:solidFill>
              </a:rPr>
              <a:t>d’anormalité</a:t>
            </a:r>
            <a:r>
              <a:rPr lang="fr-FR" sz="1650" dirty="0">
                <a:solidFill>
                  <a:prstClr val="black"/>
                </a:solidFill>
              </a:rPr>
              <a:t> pour la CPAM (agression, abus du pouvoir de direction lors d’une réunion, par exemple). Le lien avec l’atteinte à la santé doit être essentiel, mais pas exclusif, pour que la reconnaissance soit effective.</a:t>
            </a:r>
          </a:p>
        </p:txBody>
      </p:sp>
      <p:sp>
        <p:nvSpPr>
          <p:cNvPr id="2" name="Espace réservé du pied de page 1"/>
          <p:cNvSpPr>
            <a:spLocks noGrp="1"/>
          </p:cNvSpPr>
          <p:nvPr>
            <p:ph type="ftr" sz="quarter" idx="11"/>
          </p:nvPr>
        </p:nvSpPr>
        <p:spPr/>
        <p:txBody>
          <a:bodyPr/>
          <a:lstStyle/>
          <a:p>
            <a:pPr defTabSz="685800">
              <a:defRPr/>
            </a:pPr>
            <a:fld id="{D8CBCFA5-112A-4500-94CB-6F4FC113BFB8}" type="slidenum">
              <a:rPr lang="fr-FR" sz="900">
                <a:solidFill>
                  <a:prstClr val="black">
                    <a:tint val="75000"/>
                  </a:prstClr>
                </a:solidFill>
                <a:effectLst/>
                <a:ea typeface="+mn-ea"/>
                <a:cs typeface="+mn-cs"/>
              </a:rPr>
              <a:pPr defTabSz="685800">
                <a:defRPr/>
              </a:pPr>
              <a:t>36</a:t>
            </a:fld>
            <a:endParaRPr lang="fr-FR" sz="900" dirty="0">
              <a:solidFill>
                <a:prstClr val="black">
                  <a:tint val="75000"/>
                </a:prstClr>
              </a:solidFill>
              <a:effectLst/>
              <a:ea typeface="+mn-ea"/>
              <a:cs typeface="+mn-cs"/>
            </a:endParaRPr>
          </a:p>
        </p:txBody>
      </p:sp>
      <p:sp>
        <p:nvSpPr>
          <p:cNvPr id="6" name="Rectangle 2"/>
          <p:cNvSpPr>
            <a:spLocks noGrp="1" noChangeArrowheads="1"/>
          </p:cNvSpPr>
          <p:nvPr>
            <p:ph type="title"/>
          </p:nvPr>
        </p:nvSpPr>
        <p:spPr>
          <a:xfrm>
            <a:off x="1385646" y="1031082"/>
            <a:ext cx="6272454" cy="313544"/>
          </a:xfrm>
          <a:solidFill>
            <a:srgbClr val="C00000"/>
          </a:solidFill>
        </p:spPr>
        <p:txBody>
          <a:bodyPr>
            <a:normAutofit/>
          </a:bodyPr>
          <a:lstStyle/>
          <a:p>
            <a:pPr algn="just" eaLnBrk="1" hangingPunct="1"/>
            <a:r>
              <a:rPr lang="fr-FR" sz="1050" b="1" dirty="0">
                <a:solidFill>
                  <a:srgbClr val="FFFF99"/>
                </a:solidFill>
              </a:rPr>
              <a:t>Monter son dossier de reconnaissance en AT</a:t>
            </a:r>
            <a:endParaRPr lang="fr-FR" sz="1500" b="1" i="1" dirty="0">
              <a:solidFill>
                <a:srgbClr val="FFFF99"/>
              </a:solidFill>
            </a:endParaRPr>
          </a:p>
        </p:txBody>
      </p:sp>
      <p:sp>
        <p:nvSpPr>
          <p:cNvPr id="8" name="ZoneTexte 7"/>
          <p:cNvSpPr txBox="1"/>
          <p:nvPr/>
        </p:nvSpPr>
        <p:spPr>
          <a:xfrm>
            <a:off x="1330228" y="1670999"/>
            <a:ext cx="5894412" cy="323165"/>
          </a:xfrm>
          <a:prstGeom prst="rect">
            <a:avLst/>
          </a:prstGeom>
          <a:noFill/>
        </p:spPr>
        <p:txBody>
          <a:bodyPr wrap="square" rtlCol="0">
            <a:spAutoFit/>
          </a:bodyPr>
          <a:lstStyle/>
          <a:p>
            <a:pPr defTabSz="685800" eaLnBrk="1" hangingPunct="1">
              <a:defRPr/>
            </a:pPr>
            <a:r>
              <a:rPr lang="fr-FR" sz="1500" b="1" dirty="0">
                <a:solidFill>
                  <a:srgbClr val="F79646">
                    <a:lumMod val="50000"/>
                  </a:srgbClr>
                </a:solidFill>
                <a:latin typeface="Arial" charset="0"/>
                <a:ea typeface="+mn-ea"/>
              </a:rPr>
              <a:t>2. Définition légale et jurisprudentielle de l’accident du travail</a:t>
            </a:r>
            <a:endParaRPr lang="fr-FR" sz="1500" dirty="0">
              <a:solidFill>
                <a:prstClr val="black"/>
              </a:solidFill>
              <a:latin typeface="Arial" charset="0"/>
              <a:ea typeface="+mn-ea"/>
            </a:endParaRPr>
          </a:p>
        </p:txBody>
      </p:sp>
    </p:spTree>
    <p:extLst>
      <p:ext uri="{BB962C8B-B14F-4D97-AF65-F5344CB8AC3E}">
        <p14:creationId xmlns:p14="http://schemas.microsoft.com/office/powerpoint/2010/main" val="33968828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06FE611-B8A9-45D9-9104-7074EAFAA187}"/>
              </a:ext>
            </a:extLst>
          </p:cNvPr>
          <p:cNvSpPr txBox="1"/>
          <p:nvPr/>
        </p:nvSpPr>
        <p:spPr>
          <a:xfrm>
            <a:off x="683568" y="1268760"/>
            <a:ext cx="7776864" cy="5077031"/>
          </a:xfrm>
          <a:prstGeom prst="rect">
            <a:avLst/>
          </a:prstGeom>
          <a:noFill/>
        </p:spPr>
        <p:txBody>
          <a:bodyPr wrap="square">
            <a:spAutoFit/>
          </a:bodyPr>
          <a:lstStyle/>
          <a:p>
            <a:pPr algn="just">
              <a:lnSpc>
                <a:spcPct val="107000"/>
              </a:lnSpc>
              <a:spcAft>
                <a:spcPts val="800"/>
              </a:spcAft>
            </a:pPr>
            <a:r>
              <a:rPr lang="fr-FR" sz="2000" b="1" dirty="0"/>
              <a:t>L’accident du travail </a:t>
            </a:r>
            <a:r>
              <a:rPr lang="fr-FR" sz="2000" b="1" dirty="0">
                <a:effectLst/>
                <a:ea typeface="Calibri" panose="020F0502020204030204" pitchFamily="34" charset="0"/>
                <a:cs typeface="Times New Roman" panose="02020603050405020304" pitchFamily="18" charset="0"/>
              </a:rPr>
              <a:t>est: </a:t>
            </a:r>
          </a:p>
          <a:p>
            <a:pPr marL="342900" indent="-342900" algn="just">
              <a:lnSpc>
                <a:spcPct val="107000"/>
              </a:lnSpc>
              <a:spcAft>
                <a:spcPts val="800"/>
              </a:spcAft>
              <a:buFontTx/>
              <a:buChar char="-"/>
            </a:pPr>
            <a:r>
              <a:rPr lang="fr-FR" sz="2000" dirty="0">
                <a:effectLst/>
                <a:ea typeface="Calibri" panose="020F0502020204030204" pitchFamily="34" charset="0"/>
                <a:cs typeface="Times New Roman" panose="02020603050405020304" pitchFamily="18" charset="0"/>
              </a:rPr>
              <a:t>un accident qui survient du fait ou à l’occasion du travail</a:t>
            </a:r>
            <a:r>
              <a:rPr lang="fr-FR" sz="2000" dirty="0">
                <a:ea typeface="Calibri" panose="020F0502020204030204" pitchFamily="34" charset="0"/>
                <a:cs typeface="Times New Roman" panose="02020603050405020304" pitchFamily="18" charset="0"/>
              </a:rPr>
              <a:t>, et qui produit une lésion </a:t>
            </a:r>
            <a:r>
              <a:rPr lang="fr-FR" sz="2000" dirty="0">
                <a:effectLst/>
                <a:ea typeface="Calibri" panose="020F0502020204030204" pitchFamily="34" charset="0"/>
                <a:cs typeface="Times New Roman" panose="02020603050405020304" pitchFamily="18" charset="0"/>
              </a:rPr>
              <a:t>physique ou psychique. </a:t>
            </a:r>
          </a:p>
          <a:p>
            <a:pPr algn="just">
              <a:lnSpc>
                <a:spcPct val="107000"/>
              </a:lnSpc>
              <a:spcAft>
                <a:spcPts val="800"/>
              </a:spcAft>
            </a:pPr>
            <a:endParaRPr lang="fr-FR" sz="1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2000" b="1" dirty="0">
                <a:effectLst/>
                <a:ea typeface="Calibri" panose="020F0502020204030204" pitchFamily="34" charset="0"/>
                <a:cs typeface="Times New Roman" panose="02020603050405020304" pitchFamily="18" charset="0"/>
              </a:rPr>
              <a:t>Si cette lésion se produit sur le lieu de travail</a:t>
            </a:r>
            <a:r>
              <a:rPr lang="fr-FR" sz="2000" dirty="0">
                <a:effectLst/>
                <a:ea typeface="Calibri" panose="020F0502020204030204" pitchFamily="34" charset="0"/>
                <a:cs typeface="Times New Roman" panose="02020603050405020304" pitchFamily="18" charset="0"/>
              </a:rPr>
              <a:t>, elle bénéficie d’une </a:t>
            </a:r>
            <a:r>
              <a:rPr lang="fr-FR" sz="2000" b="1" dirty="0">
                <a:effectLst/>
                <a:ea typeface="Calibri" panose="020F0502020204030204" pitchFamily="34" charset="0"/>
                <a:cs typeface="Times New Roman" panose="02020603050405020304" pitchFamily="18" charset="0"/>
              </a:rPr>
              <a:t>présomption d’imputabilité</a:t>
            </a:r>
            <a:r>
              <a:rPr lang="fr-FR" sz="2000" dirty="0">
                <a:effectLst/>
                <a:ea typeface="Calibri" panose="020F0502020204030204" pitchFamily="34" charset="0"/>
                <a:cs typeface="Times New Roman" panose="02020603050405020304" pitchFamily="18" charset="0"/>
              </a:rPr>
              <a:t>. Cela veut dire que l’AT sera reconnu, sauf si la Caisse d’Assurance Maladie ou l’employeur démontrent que le travail est totalement étranger à la situation.</a:t>
            </a:r>
          </a:p>
          <a:p>
            <a:pPr algn="just">
              <a:lnSpc>
                <a:spcPct val="107000"/>
              </a:lnSpc>
              <a:spcAft>
                <a:spcPts val="800"/>
              </a:spcAft>
            </a:pPr>
            <a:r>
              <a:rPr lang="fr-FR" sz="2000" dirty="0">
                <a:ea typeface="Calibri" panose="020F0502020204030204" pitchFamily="34" charset="0"/>
                <a:cs typeface="Times New Roman" panose="02020603050405020304" pitchFamily="18" charset="0"/>
              </a:rPr>
              <a:t>En télétravail  la présomption S’APPLIQUE AUSSI</a:t>
            </a:r>
            <a:endParaRPr lang="fr-FR" sz="2000" dirty="0">
              <a:effectLst/>
              <a:ea typeface="Calibri" panose="020F0502020204030204" pitchFamily="34" charset="0"/>
              <a:cs typeface="Times New Roman" panose="02020603050405020304" pitchFamily="18" charset="0"/>
            </a:endParaRPr>
          </a:p>
          <a:p>
            <a:pPr algn="just">
              <a:lnSpc>
                <a:spcPct val="107000"/>
              </a:lnSpc>
              <a:spcAft>
                <a:spcPts val="800"/>
              </a:spcAft>
            </a:pPr>
            <a:endParaRPr lang="fr-FR" sz="1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FR" sz="2000" b="1" dirty="0">
                <a:effectLst/>
                <a:ea typeface="Calibri" panose="020F0502020204030204" pitchFamily="34" charset="0"/>
                <a:cs typeface="Times New Roman" panose="02020603050405020304" pitchFamily="18" charset="0"/>
              </a:rPr>
              <a:t>Si la lésion se produit à la maison</a:t>
            </a:r>
            <a:r>
              <a:rPr lang="fr-FR" sz="2000" dirty="0">
                <a:effectLst/>
                <a:ea typeface="Calibri" panose="020F0502020204030204" pitchFamily="34" charset="0"/>
                <a:cs typeface="Times New Roman" panose="02020603050405020304" pitchFamily="18" charset="0"/>
              </a:rPr>
              <a:t>, ou en tous cas, en dehors du lieu  de travail c’est à la victime ou à ses ayant droit de montrer, par un faisceau d’indices, que la lésion est imputable au travail. </a:t>
            </a:r>
          </a:p>
          <a:p>
            <a:pPr algn="just">
              <a:lnSpc>
                <a:spcPct val="107000"/>
              </a:lnSpc>
              <a:spcAft>
                <a:spcPts val="800"/>
              </a:spcAft>
            </a:pPr>
            <a:r>
              <a:rPr lang="fr-FR" sz="2000" dirty="0">
                <a:effectLst/>
                <a:ea typeface="Calibri" panose="020F0502020204030204" pitchFamily="34" charset="0"/>
                <a:cs typeface="Times New Roman" panose="02020603050405020304" pitchFamily="18" charset="0"/>
              </a:rPr>
              <a:t>Exemple : tentative de suicide à domicile pendant l’arrêt de travail.</a:t>
            </a:r>
          </a:p>
        </p:txBody>
      </p:sp>
      <p:sp>
        <p:nvSpPr>
          <p:cNvPr id="4" name="ZoneTexte 3">
            <a:extLst>
              <a:ext uri="{FF2B5EF4-FFF2-40B4-BE49-F238E27FC236}">
                <a16:creationId xmlns:a16="http://schemas.microsoft.com/office/drawing/2014/main" id="{5C62B9E2-732E-469F-97EE-B7F519DF3FFC}"/>
              </a:ext>
            </a:extLst>
          </p:cNvPr>
          <p:cNvSpPr txBox="1"/>
          <p:nvPr/>
        </p:nvSpPr>
        <p:spPr>
          <a:xfrm>
            <a:off x="0" y="404664"/>
            <a:ext cx="9144000" cy="461665"/>
          </a:xfrm>
          <a:prstGeom prst="rect">
            <a:avLst/>
          </a:prstGeom>
          <a:noFill/>
        </p:spPr>
        <p:txBody>
          <a:bodyPr wrap="square" rtlCol="0">
            <a:spAutoFit/>
          </a:bodyPr>
          <a:lstStyle/>
          <a:p>
            <a:pPr algn="ctr"/>
            <a:r>
              <a:rPr lang="fr-FR" sz="2400" b="1"/>
              <a:t>L’accident du travail (AT)</a:t>
            </a:r>
          </a:p>
        </p:txBody>
      </p:sp>
    </p:spTree>
    <p:extLst>
      <p:ext uri="{BB962C8B-B14F-4D97-AF65-F5344CB8AC3E}">
        <p14:creationId xmlns:p14="http://schemas.microsoft.com/office/powerpoint/2010/main" val="1201566007"/>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065BC-06E2-214A-9ECA-FC9D36658FB2}"/>
              </a:ext>
            </a:extLst>
          </p:cNvPr>
          <p:cNvSpPr>
            <a:spLocks noGrp="1"/>
          </p:cNvSpPr>
          <p:nvPr>
            <p:ph type="title"/>
          </p:nvPr>
        </p:nvSpPr>
        <p:spPr/>
        <p:txBody>
          <a:bodyPr/>
          <a:lstStyle/>
          <a:p>
            <a:pPr>
              <a:defRPr/>
            </a:pPr>
            <a:r>
              <a:rPr lang="fr-FR" altLang="fr-FR" b="1">
                <a:solidFill>
                  <a:srgbClr val="FF0000"/>
                </a:solidFill>
                <a:ea typeface="ＭＳ Ｐゴシック" panose="020B0600070205080204" pitchFamily="34" charset="-128"/>
              </a:rPr>
              <a:t>Le médecin du travail </a:t>
            </a:r>
            <a:endParaRPr lang="en-US" altLang="fr-FR" b="1">
              <a:solidFill>
                <a:srgbClr val="FF0000"/>
              </a:solidFill>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109317B1-BE4A-2047-BA2F-42D8443C8F67}"/>
              </a:ext>
            </a:extLst>
          </p:cNvPr>
          <p:cNvSpPr>
            <a:spLocks noGrp="1"/>
          </p:cNvSpPr>
          <p:nvPr>
            <p:ph idx="1"/>
          </p:nvPr>
        </p:nvSpPr>
        <p:spPr/>
        <p:txBody>
          <a:bodyPr/>
          <a:lstStyle/>
          <a:p>
            <a:pPr>
              <a:defRPr/>
            </a:pPr>
            <a:r>
              <a:rPr lang="fr-FR" altLang="fr-FR" sz="1800">
                <a:ea typeface="ＭＳ Ｐゴシック" panose="020B0600070205080204" pitchFamily="34" charset="-128"/>
              </a:rPr>
              <a:t>Le médecin du travail, acteur mal aimé de la santé au travail. </a:t>
            </a:r>
          </a:p>
          <a:p>
            <a:pPr>
              <a:defRPr/>
            </a:pPr>
            <a:r>
              <a:rPr lang="fr-FR" altLang="fr-FR" sz="1800">
                <a:ea typeface="ＭＳ Ｐゴシック" panose="020B0600070205080204" pitchFamily="34" charset="-128"/>
              </a:rPr>
              <a:t>La médecine du travail est une véritable spécialité souvent méconnue, regardée au travers de nombreux stéréotypes : méfiance et déconsidération de la part des autres médecins car le médecin du travail n</a:t>
            </a:r>
            <a:r>
              <a:rPr lang="ja-JP" altLang="fr-FR" sz="1800">
                <a:ea typeface="ＭＳ Ｐゴシック" panose="020B0600070205080204" pitchFamily="34" charset="-128"/>
              </a:rPr>
              <a:t>’</a:t>
            </a:r>
            <a:r>
              <a:rPr lang="fr-FR" altLang="ja-JP" sz="1800">
                <a:ea typeface="ＭＳ Ｐゴシック" panose="020B0600070205080204" pitchFamily="34" charset="-128"/>
              </a:rPr>
              <a:t>est pas prescripteur. Le partage du secret médical avec lui peut apparaître complexe.  Le médecin du travail est sous-considéré par la plupart des salariés qui le croient à la solde de l</a:t>
            </a:r>
            <a:r>
              <a:rPr lang="ja-JP" altLang="fr-FR" sz="1800">
                <a:ea typeface="ＭＳ Ｐゴシック" panose="020B0600070205080204" pitchFamily="34" charset="-128"/>
              </a:rPr>
              <a:t>’</a:t>
            </a:r>
            <a:r>
              <a:rPr lang="fr-FR" altLang="ja-JP" sz="1800">
                <a:ea typeface="ＭＳ Ｐゴシック" panose="020B0600070205080204" pitchFamily="34" charset="-128"/>
              </a:rPr>
              <a:t>employeur. </a:t>
            </a:r>
          </a:p>
          <a:p>
            <a:pPr>
              <a:defRPr/>
            </a:pPr>
            <a:r>
              <a:rPr lang="fr-FR" altLang="fr-FR" sz="1800">
                <a:ea typeface="ＭＳ Ｐゴシック" panose="020B0600070205080204" pitchFamily="34" charset="-128"/>
              </a:rPr>
              <a:t>De surcroit, les réformes prévues vont dans le mauvais sens : Plus de visite à l</a:t>
            </a:r>
            <a:r>
              <a:rPr lang="ja-JP" altLang="fr-FR" sz="1800">
                <a:ea typeface="ＭＳ Ｐゴシック" panose="020B0600070205080204" pitchFamily="34" charset="-128"/>
              </a:rPr>
              <a:t>’</a:t>
            </a:r>
            <a:r>
              <a:rPr lang="fr-FR" altLang="ja-JP" sz="1800">
                <a:ea typeface="ＭＳ Ｐゴシック" panose="020B0600070205080204" pitchFamily="34" charset="-128"/>
              </a:rPr>
              <a:t>embauche, une visite obligatoire tous les 4 ans, de moins en moins de médecins du travail, seuls habilités à pénétrer dans l</a:t>
            </a:r>
            <a:r>
              <a:rPr lang="ja-JP" altLang="fr-FR" sz="1800">
                <a:ea typeface="ＭＳ Ｐゴシック" panose="020B0600070205080204" pitchFamily="34" charset="-128"/>
              </a:rPr>
              <a:t>’</a:t>
            </a:r>
            <a:r>
              <a:rPr lang="fr-FR" altLang="ja-JP" sz="1800">
                <a:ea typeface="ＭＳ Ｐゴシック" panose="020B0600070205080204" pitchFamily="34" charset="-128"/>
              </a:rPr>
              <a:t>entreprise pour constater les conditions réelles de travail des salariés. </a:t>
            </a: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D840D-B6E6-CD42-B232-080FF9BDB700}"/>
              </a:ext>
            </a:extLst>
          </p:cNvPr>
          <p:cNvSpPr>
            <a:spLocks noGrp="1"/>
          </p:cNvSpPr>
          <p:nvPr>
            <p:ph type="title"/>
          </p:nvPr>
        </p:nvSpPr>
        <p:spPr/>
        <p:txBody>
          <a:bodyPr/>
          <a:lstStyle/>
          <a:p>
            <a:pPr>
              <a:defRPr/>
            </a:pPr>
            <a:r>
              <a:rPr lang="en-US" altLang="fr-FR" b="1">
                <a:solidFill>
                  <a:srgbClr val="FF0000"/>
                </a:solidFill>
                <a:ea typeface="ＭＳ Ｐゴシック" panose="020B0600070205080204" pitchFamily="34" charset="-128"/>
              </a:rPr>
              <a:t>L’arrêt maladie: un temps de coordination des acteurs de soins</a:t>
            </a:r>
          </a:p>
        </p:txBody>
      </p:sp>
      <p:sp>
        <p:nvSpPr>
          <p:cNvPr id="3" name="Content Placeholder 2">
            <a:extLst>
              <a:ext uri="{FF2B5EF4-FFF2-40B4-BE49-F238E27FC236}">
                <a16:creationId xmlns:a16="http://schemas.microsoft.com/office/drawing/2014/main" id="{8E3588CD-8915-DD4F-B92A-9DDEC52FAF2C}"/>
              </a:ext>
            </a:extLst>
          </p:cNvPr>
          <p:cNvSpPr>
            <a:spLocks noGrp="1"/>
          </p:cNvSpPr>
          <p:nvPr>
            <p:ph idx="1"/>
          </p:nvPr>
        </p:nvSpPr>
        <p:spPr/>
        <p:txBody>
          <a:bodyPr/>
          <a:lstStyle/>
          <a:p>
            <a:pPr>
              <a:defRPr/>
            </a:pPr>
            <a:r>
              <a:rPr lang="fr-FR" altLang="fr-FR" sz="1800">
                <a:ea typeface="ＭＳ Ｐゴシック" panose="020B0600070205080204" pitchFamily="34" charset="-128"/>
              </a:rPr>
              <a:t>Cet arrêt maladie est un temps nécessaire pour que le patient se repose, qu’il prenne le temps de comprendre ce qui lui arrive et, avec ses médecins, de  réfléchir à l</a:t>
            </a:r>
            <a:r>
              <a:rPr lang="ja-JP" altLang="fr-FR" sz="1800">
                <a:ea typeface="ＭＳ Ｐゴシック" panose="020B0600070205080204" pitchFamily="34" charset="-128"/>
              </a:rPr>
              <a:t>’</a:t>
            </a:r>
            <a:r>
              <a:rPr lang="fr-FR" altLang="ja-JP" sz="1800">
                <a:ea typeface="ＭＳ Ｐゴシック" panose="020B0600070205080204" pitchFamily="34" charset="-128"/>
              </a:rPr>
              <a:t>avenir.</a:t>
            </a:r>
          </a:p>
          <a:p>
            <a:pPr>
              <a:defRPr/>
            </a:pPr>
            <a:r>
              <a:rPr lang="fr-FR" altLang="fr-FR" sz="1800">
                <a:ea typeface="ＭＳ Ｐゴシック" panose="020B0600070205080204" pitchFamily="34" charset="-128"/>
              </a:rPr>
              <a:t>Le médecin traitant va mettre en place un traitement médicamenteux et un suivi psychothérapique. Etre arrêté, médicamenté et suivi atteste de la gravité de l</a:t>
            </a:r>
            <a:r>
              <a:rPr lang="ja-JP" altLang="fr-FR" sz="1800">
                <a:ea typeface="ＭＳ Ｐゴシック" panose="020B0600070205080204" pitchFamily="34" charset="-128"/>
              </a:rPr>
              <a:t>’</a:t>
            </a:r>
            <a:r>
              <a:rPr lang="fr-FR" altLang="ja-JP" sz="1800">
                <a:ea typeface="ＭＳ Ｐゴシック" panose="020B0600070205080204" pitchFamily="34" charset="-128"/>
              </a:rPr>
              <a:t>état  du patient vis à vis du médecin conseil de la sécurité sociale.</a:t>
            </a:r>
          </a:p>
          <a:p>
            <a:pPr>
              <a:defRPr/>
            </a:pPr>
            <a:r>
              <a:rPr lang="fr-FR" altLang="fr-FR" sz="1800">
                <a:ea typeface="ＭＳ Ｐゴシック" panose="020B0600070205080204" pitchFamily="34" charset="-128"/>
              </a:rPr>
              <a:t>Le médecin du travail doit voir le patient pendant  son arrêt, uniquement à sa demande, dans le cadre de </a:t>
            </a:r>
            <a:r>
              <a:rPr lang="fr-FR" altLang="fr-FR" sz="1800" u="sng">
                <a:ea typeface="ＭＳ Ｐゴシック" panose="020B0600070205080204" pitchFamily="34" charset="-128"/>
                <a:hlinkClick r:id="rId2"/>
              </a:rPr>
              <a:t>visites de pré-reprise</a:t>
            </a:r>
            <a:r>
              <a:rPr lang="fr-FR" altLang="fr-FR" sz="1800">
                <a:ea typeface="ＭＳ Ｐゴシック" panose="020B0600070205080204" pitchFamily="34" charset="-128"/>
              </a:rPr>
              <a:t>, pour </a:t>
            </a:r>
            <a:r>
              <a:rPr lang="fr-FR" altLang="fr-FR" sz="1800" u="sng">
                <a:ea typeface="ＭＳ Ｐゴシック" panose="020B0600070205080204" pitchFamily="34" charset="-128"/>
              </a:rPr>
              <a:t>l</a:t>
            </a:r>
            <a:r>
              <a:rPr lang="ja-JP" altLang="fr-FR" sz="1800" u="sng">
                <a:ea typeface="ＭＳ Ｐゴシック" panose="020B0600070205080204" pitchFamily="34" charset="-128"/>
                <a:hlinkClick r:id="rId3"/>
              </a:rPr>
              <a:t>’</a:t>
            </a:r>
            <a:r>
              <a:rPr lang="fr-FR" altLang="ja-JP" sz="1800" u="sng">
                <a:ea typeface="ＭＳ Ｐゴシック" panose="020B0600070205080204" pitchFamily="34" charset="-128"/>
                <a:hlinkClick r:id="rId3"/>
              </a:rPr>
              <a:t> aider à mieux comprendre</a:t>
            </a:r>
            <a:r>
              <a:rPr lang="fr-FR" altLang="ja-JP" sz="1800">
                <a:ea typeface="ＭＳ Ｐゴシック" panose="020B0600070205080204" pitchFamily="34" charset="-128"/>
              </a:rPr>
              <a:t> la dégradation de  la situation de travail. Ce travail de compréhension est fondamental car il va permettre au patient de prendre du surplomb, de la distance par rapport à son vécu. </a:t>
            </a:r>
            <a:endParaRPr lang="fr-FR" altLang="ja-JP">
              <a:ea typeface="ＭＳ Ｐゴシック" panose="020B0600070205080204" pitchFamily="34" charset="-128"/>
            </a:endParaRP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5">
            <a:extLst>
              <a:ext uri="{FF2B5EF4-FFF2-40B4-BE49-F238E27FC236}">
                <a16:creationId xmlns:a16="http://schemas.microsoft.com/office/drawing/2014/main" id="{D414BA07-F010-3340-DEDE-42F965E88311}"/>
              </a:ext>
            </a:extLst>
          </p:cNvPr>
          <p:cNvSpPr txBox="1">
            <a:spLocks noChangeArrowheads="1"/>
          </p:cNvSpPr>
          <p:nvPr/>
        </p:nvSpPr>
        <p:spPr bwMode="auto">
          <a:xfrm>
            <a:off x="2057400" y="1752600"/>
            <a:ext cx="6629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folHlink"/>
              </a:buClr>
              <a:buSzPct val="70000"/>
              <a:buFont typeface="Wingdings"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hlink"/>
              </a:buClr>
              <a:buSzPct val="70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0000"/>
              <a:buFont typeface="Wingdings"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spcBef>
                <a:spcPct val="0"/>
              </a:spcBef>
              <a:spcAft>
                <a:spcPts val="500"/>
              </a:spcAft>
              <a:buClr>
                <a:srgbClr val="BD002E"/>
              </a:buClr>
              <a:buSzTx/>
              <a:buFont typeface="Lucida Grande" panose="020B0600040502020204" pitchFamily="34" charset="0"/>
              <a:buChar char="▸"/>
            </a:pPr>
            <a:r>
              <a:rPr lang="fr-FR" altLang="fr-FR" sz="2000" b="1">
                <a:solidFill>
                  <a:srgbClr val="FF0000"/>
                </a:solidFill>
              </a:rPr>
              <a:t>Par surcharge</a:t>
            </a:r>
          </a:p>
          <a:p>
            <a:pPr>
              <a:spcBef>
                <a:spcPct val="0"/>
              </a:spcBef>
              <a:spcAft>
                <a:spcPts val="500"/>
              </a:spcAft>
              <a:buClr>
                <a:srgbClr val="BD002E"/>
              </a:buClr>
              <a:buSzTx/>
              <a:buFont typeface="Lucida Grande" panose="020B0600040502020204" pitchFamily="34" charset="0"/>
              <a:buChar char="▸"/>
            </a:pPr>
            <a:r>
              <a:rPr lang="fr-FR" altLang="fr-FR" sz="2000" b="1"/>
              <a:t>Stress</a:t>
            </a:r>
          </a:p>
          <a:p>
            <a:pPr>
              <a:spcBef>
                <a:spcPct val="0"/>
              </a:spcBef>
              <a:spcAft>
                <a:spcPts val="500"/>
              </a:spcAft>
              <a:buClr>
                <a:srgbClr val="BD002E"/>
              </a:buClr>
              <a:buSzTx/>
              <a:buFont typeface="Lucida Grande" panose="020B0600040502020204" pitchFamily="34" charset="0"/>
              <a:buChar char="▸"/>
            </a:pPr>
            <a:r>
              <a:rPr lang="fr-FR" altLang="fr-FR" sz="2000" b="1"/>
              <a:t>Troubles cognitifs (mémoire, logique, concentration)</a:t>
            </a:r>
          </a:p>
          <a:p>
            <a:pPr>
              <a:spcBef>
                <a:spcPct val="0"/>
              </a:spcBef>
              <a:spcAft>
                <a:spcPts val="500"/>
              </a:spcAft>
              <a:buClr>
                <a:srgbClr val="BD002E"/>
              </a:buClr>
              <a:buSzTx/>
              <a:buFont typeface="Lucida Grande" panose="020B0600040502020204" pitchFamily="34" charset="0"/>
              <a:buChar char="▸"/>
            </a:pPr>
            <a:r>
              <a:rPr lang="fr-FR" altLang="fr-FR" sz="2000" b="1"/>
              <a:t>ESA ou état de stress aigü</a:t>
            </a:r>
          </a:p>
          <a:p>
            <a:pPr>
              <a:spcBef>
                <a:spcPct val="0"/>
              </a:spcBef>
              <a:spcAft>
                <a:spcPts val="500"/>
              </a:spcAft>
              <a:buClr>
                <a:srgbClr val="BD002E"/>
              </a:buClr>
              <a:buSzTx/>
              <a:buFont typeface="Lucida Grande" panose="020B0600040502020204" pitchFamily="34" charset="0"/>
              <a:buChar char="▸"/>
            </a:pPr>
            <a:r>
              <a:rPr lang="fr-FR" altLang="fr-FR" sz="2000" b="1"/>
              <a:t>Syndrome d</a:t>
            </a:r>
            <a:r>
              <a:rPr lang="ja-JP" altLang="fr-FR" sz="2000" b="1"/>
              <a:t>’</a:t>
            </a:r>
            <a:r>
              <a:rPr lang="fr-FR" altLang="ja-JP" sz="2000" b="1"/>
              <a:t>épuisement professionnel ou burn-out</a:t>
            </a:r>
          </a:p>
          <a:p>
            <a:pPr>
              <a:spcBef>
                <a:spcPct val="0"/>
              </a:spcBef>
              <a:spcAft>
                <a:spcPts val="500"/>
              </a:spcAft>
              <a:buClr>
                <a:srgbClr val="BD002E"/>
              </a:buClr>
              <a:buSzTx/>
              <a:buFont typeface="Lucida Grande" panose="020B0600040502020204" pitchFamily="34" charset="0"/>
              <a:buChar char="▸"/>
            </a:pPr>
            <a:r>
              <a:rPr lang="fr-FR" altLang="fr-FR" sz="2000" b="1"/>
              <a:t>Effondrement anxio-dépressif</a:t>
            </a:r>
          </a:p>
          <a:p>
            <a:pPr>
              <a:spcBef>
                <a:spcPct val="0"/>
              </a:spcBef>
              <a:spcAft>
                <a:spcPts val="500"/>
              </a:spcAft>
              <a:buClr>
                <a:srgbClr val="BD002E"/>
              </a:buClr>
              <a:buSzTx/>
              <a:buFont typeface="Lucida Grande" panose="020B0600040502020204" pitchFamily="34" charset="0"/>
              <a:buChar char="▸"/>
            </a:pPr>
            <a:r>
              <a:rPr lang="fr-FR" altLang="fr-FR" sz="2000" b="1">
                <a:solidFill>
                  <a:srgbClr val="FF0000"/>
                </a:solidFill>
              </a:rPr>
              <a:t>Par isolement</a:t>
            </a:r>
          </a:p>
          <a:p>
            <a:pPr>
              <a:spcBef>
                <a:spcPct val="0"/>
              </a:spcBef>
              <a:spcAft>
                <a:spcPts val="500"/>
              </a:spcAft>
              <a:buClr>
                <a:srgbClr val="BD002E"/>
              </a:buClr>
              <a:buSzTx/>
              <a:buFont typeface="Lucida Grande" panose="020B0600040502020204" pitchFamily="34" charset="0"/>
              <a:buChar char="▸"/>
            </a:pPr>
            <a:r>
              <a:rPr lang="fr-FR" altLang="fr-FR" sz="2000" b="1"/>
              <a:t>État de stress post-traumatique</a:t>
            </a:r>
          </a:p>
          <a:p>
            <a:pPr>
              <a:spcBef>
                <a:spcPct val="0"/>
              </a:spcBef>
              <a:spcAft>
                <a:spcPts val="500"/>
              </a:spcAft>
              <a:buClr>
                <a:srgbClr val="BD002E"/>
              </a:buClr>
              <a:buSzTx/>
              <a:buFont typeface="Lucida Grande" panose="020B0600040502020204" pitchFamily="34" charset="0"/>
              <a:buChar char="▸"/>
            </a:pPr>
            <a:r>
              <a:rPr lang="fr-FR" altLang="fr-FR" sz="2000" b="1"/>
              <a:t>Suicide</a:t>
            </a:r>
          </a:p>
        </p:txBody>
      </p:sp>
      <p:sp>
        <p:nvSpPr>
          <p:cNvPr id="3" name="TextBox 2">
            <a:extLst>
              <a:ext uri="{FF2B5EF4-FFF2-40B4-BE49-F238E27FC236}">
                <a16:creationId xmlns:a16="http://schemas.microsoft.com/office/drawing/2014/main" id="{60A4E8BB-8F7F-9740-80F4-816185879061}"/>
              </a:ext>
            </a:extLst>
          </p:cNvPr>
          <p:cNvSpPr txBox="1"/>
          <p:nvPr/>
        </p:nvSpPr>
        <p:spPr>
          <a:xfrm>
            <a:off x="2209800" y="609600"/>
            <a:ext cx="6477000" cy="987425"/>
          </a:xfrm>
          <a:prstGeom prst="rect">
            <a:avLst/>
          </a:prstGeom>
          <a:noFill/>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90000"/>
              </a:lnSpc>
              <a:defRPr/>
            </a:pPr>
            <a:r>
              <a:rPr lang="en-US" altLang="fr-FR" sz="3200" b="1">
                <a:solidFill>
                  <a:srgbClr val="FF0000"/>
                </a:solidFill>
                <a:effectLst>
                  <a:outerShdw blurRad="38100" dist="38100" dir="2700000" algn="tl">
                    <a:srgbClr val="C0C0C0"/>
                  </a:outerShdw>
                </a:effectLst>
              </a:rPr>
              <a:t>LES DÉCOMPENSATIONS PSYCHIQUES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450" decel="100000" fill="hold"/>
                                        <p:tgtEl>
                                          <p:spTgt spid="3"/>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3"/>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500"/>
                            </p:stCondLst>
                            <p:childTnLst>
                              <p:par>
                                <p:cTn id="12" presetID="42" presetClass="entr" presetSubtype="0" fill="hold" nodeType="afterEffect">
                                  <p:stCondLst>
                                    <p:cond delay="0"/>
                                  </p:stCondLst>
                                  <p:childTnLst>
                                    <p:set>
                                      <p:cBhvr>
                                        <p:cTn id="13" dur="1" fill="hold">
                                          <p:stCondLst>
                                            <p:cond delay="0"/>
                                          </p:stCondLst>
                                        </p:cTn>
                                        <p:tgtEl>
                                          <p:spTgt spid="46082"/>
                                        </p:tgtEl>
                                        <p:attrNameLst>
                                          <p:attrName>style.visibility</p:attrName>
                                        </p:attrNameLst>
                                      </p:cBhvr>
                                      <p:to>
                                        <p:strVal val="visible"/>
                                      </p:to>
                                    </p:set>
                                    <p:animEffect transition="in" filter="fade">
                                      <p:cBhvr>
                                        <p:cTn id="14" dur="1000"/>
                                        <p:tgtEl>
                                          <p:spTgt spid="46082"/>
                                        </p:tgtEl>
                                      </p:cBhvr>
                                    </p:animEffect>
                                    <p:anim calcmode="lin" valueType="num">
                                      <p:cBhvr>
                                        <p:cTn id="15" dur="1000" fill="hold"/>
                                        <p:tgtEl>
                                          <p:spTgt spid="46082"/>
                                        </p:tgtEl>
                                        <p:attrNameLst>
                                          <p:attrName>ppt_x</p:attrName>
                                        </p:attrNameLst>
                                      </p:cBhvr>
                                      <p:tavLst>
                                        <p:tav tm="0">
                                          <p:val>
                                            <p:strVal val="#ppt_x"/>
                                          </p:val>
                                        </p:tav>
                                        <p:tav tm="100000">
                                          <p:val>
                                            <p:strVal val="#ppt_x"/>
                                          </p:val>
                                        </p:tav>
                                      </p:tavLst>
                                    </p:anim>
                                    <p:anim calcmode="lin" valueType="num">
                                      <p:cBhvr>
                                        <p:cTn id="16" dur="1000" fill="hold"/>
                                        <p:tgtEl>
                                          <p:spTgt spid="460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E6C5E1-F28F-EE4C-BA33-D41AD136513B}"/>
              </a:ext>
            </a:extLst>
          </p:cNvPr>
          <p:cNvSpPr>
            <a:spLocks noGrp="1"/>
          </p:cNvSpPr>
          <p:nvPr>
            <p:ph type="title"/>
          </p:nvPr>
        </p:nvSpPr>
        <p:spPr>
          <a:xfrm>
            <a:off x="1979712" y="228600"/>
            <a:ext cx="6859488" cy="1219200"/>
          </a:xfrm>
        </p:spPr>
        <p:txBody>
          <a:bodyPr/>
          <a:lstStyle/>
          <a:p>
            <a:pPr>
              <a:defRPr/>
            </a:pPr>
            <a:r>
              <a:rPr lang="fr-FR" sz="3200" b="1" dirty="0">
                <a:solidFill>
                  <a:srgbClr val="FF0000"/>
                </a:solidFill>
                <a:effectLst/>
              </a:rPr>
              <a:t>Les stratégies de retour au travail ou de sortie de l’entreprise :</a:t>
            </a:r>
            <a:br>
              <a:rPr lang="fr-FR" b="1" dirty="0">
                <a:effectLst/>
              </a:rPr>
            </a:br>
            <a:endParaRPr lang="fr-FR" dirty="0"/>
          </a:p>
        </p:txBody>
      </p:sp>
      <p:sp>
        <p:nvSpPr>
          <p:cNvPr id="3" name="Espace réservé du contenu 2">
            <a:extLst>
              <a:ext uri="{FF2B5EF4-FFF2-40B4-BE49-F238E27FC236}">
                <a16:creationId xmlns:a16="http://schemas.microsoft.com/office/drawing/2014/main" id="{EDE9D891-968B-7040-9CA1-644888CF255C}"/>
              </a:ext>
            </a:extLst>
          </p:cNvPr>
          <p:cNvSpPr>
            <a:spLocks noGrp="1"/>
          </p:cNvSpPr>
          <p:nvPr>
            <p:ph idx="1"/>
          </p:nvPr>
        </p:nvSpPr>
        <p:spPr/>
        <p:txBody>
          <a:bodyPr/>
          <a:lstStyle/>
          <a:p>
            <a:pPr>
              <a:defRPr/>
            </a:pPr>
            <a:r>
              <a:rPr lang="fr-FR" sz="1200">
                <a:effectLst/>
              </a:rPr>
              <a:t>- Si l’arrêt maladie, le traitement et la discussion sur le travail vous permettent d’envisager sereinement le retour à votre poste, qu’on a procédé de bonne foi aux modifications nécessaires grâce à l’intervention des </a:t>
            </a:r>
            <a:r>
              <a:rPr lang="fr-FR" sz="1200" u="sng">
                <a:effectLst/>
                <a:hlinkClick r:id="rId2"/>
              </a:rPr>
              <a:t>acteurs de l’entreprise</a:t>
            </a:r>
            <a:r>
              <a:rPr lang="fr-FR" sz="1200">
                <a:effectLst/>
              </a:rPr>
              <a:t>, la parenthèse sombre se referme.</a:t>
            </a:r>
          </a:p>
          <a:p>
            <a:pPr>
              <a:defRPr/>
            </a:pPr>
            <a:r>
              <a:rPr lang="fr-FR" sz="1200">
                <a:effectLst/>
              </a:rPr>
              <a:t>- Si vous avez perdu confiance dans votre environnement professionnel proche (hiérarchie, collègues) et si vous voulez muter sur un autre poste, le médecin du travail peut préconiser </a:t>
            </a:r>
            <a:r>
              <a:rPr lang="fr-FR" sz="1200" u="sng">
                <a:effectLst/>
                <a:hlinkClick r:id="rId3"/>
              </a:rPr>
              <a:t>cette mutation</a:t>
            </a:r>
            <a:r>
              <a:rPr lang="fr-FR" sz="1200">
                <a:effectLst/>
              </a:rPr>
              <a:t> (L 4624-1) qui s‘organisera en concertation avec la direction, la DRH et vous.</a:t>
            </a:r>
          </a:p>
          <a:p>
            <a:pPr>
              <a:defRPr/>
            </a:pPr>
            <a:r>
              <a:rPr lang="fr-FR" sz="1200">
                <a:effectLst/>
              </a:rPr>
              <a:t>Ces deux cas de figure ne sont envisageables que si l’entreprise a bien conscience de sa responsabilité vis-à-vis de la santé des salariés. </a:t>
            </a:r>
          </a:p>
          <a:p>
            <a:pPr>
              <a:defRPr/>
            </a:pPr>
            <a:r>
              <a:rPr lang="fr-FR" sz="1200">
                <a:effectLst/>
              </a:rPr>
              <a:t>Si vous avez perdu totalement confiance dans votre entreprise, que le retour vous parait impensable, que quitter l’entreprise vous soulage, différents cas de figure se présentent qui nécessitent, en plus des acteurs médicaux, de prendre conseil auprès d’un avocat. Le rôle de l’avocat n’est pas toujours de conduire au </a:t>
            </a:r>
            <a:r>
              <a:rPr lang="fr-FR" sz="1200" b="1">
                <a:effectLst/>
              </a:rPr>
              <a:t>procès mais au contraire de l’éviter.</a:t>
            </a:r>
            <a:endParaRPr lang="fr-FR" sz="1200">
              <a:effectLst/>
            </a:endParaRPr>
          </a:p>
          <a:p>
            <a:pPr>
              <a:defRPr/>
            </a:pPr>
            <a:endParaRPr lang="fr-F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C5F80-A079-A24A-97DA-71822A6D8CE2}"/>
              </a:ext>
            </a:extLst>
          </p:cNvPr>
          <p:cNvSpPr>
            <a:spLocks noGrp="1"/>
          </p:cNvSpPr>
          <p:nvPr>
            <p:ph type="title"/>
          </p:nvPr>
        </p:nvSpPr>
        <p:spPr/>
        <p:txBody>
          <a:bodyPr/>
          <a:lstStyle/>
          <a:p>
            <a:pPr>
              <a:defRPr/>
            </a:pPr>
            <a:r>
              <a:rPr lang="fr-FR" altLang="fr-FR" b="1">
                <a:solidFill>
                  <a:srgbClr val="FF0000"/>
                </a:solidFill>
                <a:ea typeface="ＭＳ Ｐゴシック" panose="020B0600070205080204" pitchFamily="34" charset="-128"/>
              </a:rPr>
              <a:t>La psychothérapie oui mais laquelle ?</a:t>
            </a:r>
            <a:br>
              <a:rPr lang="fr-FR" altLang="fr-FR">
                <a:ea typeface="ＭＳ Ｐゴシック" panose="020B0600070205080204" pitchFamily="34" charset="-128"/>
              </a:rPr>
            </a:br>
            <a:endParaRPr lang="en-US" altLang="fr-FR">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92D1387A-F743-8C42-B082-6E1960F2EE60}"/>
              </a:ext>
            </a:extLst>
          </p:cNvPr>
          <p:cNvSpPr>
            <a:spLocks noGrp="1"/>
          </p:cNvSpPr>
          <p:nvPr>
            <p:ph idx="1"/>
          </p:nvPr>
        </p:nvSpPr>
        <p:spPr/>
        <p:txBody>
          <a:bodyPr/>
          <a:lstStyle/>
          <a:p>
            <a:pPr>
              <a:defRPr/>
            </a:pPr>
            <a:r>
              <a:rPr lang="fr-FR" altLang="fr-FR" sz="1600" b="1">
                <a:ea typeface="ＭＳ Ｐゴシック" panose="020B0600070205080204" pitchFamily="34" charset="-128"/>
              </a:rPr>
              <a:t>l</a:t>
            </a:r>
            <a:r>
              <a:rPr lang="ja-JP" altLang="fr-FR" sz="1600" b="1">
                <a:ea typeface="ＭＳ Ｐゴシック" panose="020B0600070205080204" pitchFamily="34" charset="-128"/>
              </a:rPr>
              <a:t>’</a:t>
            </a:r>
            <a:r>
              <a:rPr lang="fr-FR" altLang="ja-JP" sz="1600" b="1">
                <a:ea typeface="ＭＳ Ｐゴシック" panose="020B0600070205080204" pitchFamily="34" charset="-128"/>
              </a:rPr>
              <a:t>approche psychologique classique</a:t>
            </a:r>
            <a:r>
              <a:rPr lang="fr-FR" altLang="ja-JP" sz="1600">
                <a:ea typeface="ＭＳ Ｐゴシック" panose="020B0600070205080204" pitchFamily="34" charset="-128"/>
              </a:rPr>
              <a:t> ira sur la mise à jour de la personnalité du salarié et la seule analyse des failles personnelles qui risque de renforcer la culpabilité. </a:t>
            </a:r>
          </a:p>
          <a:p>
            <a:pPr>
              <a:defRPr/>
            </a:pPr>
            <a:r>
              <a:rPr lang="fr-FR" altLang="fr-FR" sz="1600" b="1">
                <a:ea typeface="ＭＳ Ｐゴシック" panose="020B0600070205080204" pitchFamily="34" charset="-128"/>
              </a:rPr>
              <a:t>L</a:t>
            </a:r>
            <a:r>
              <a:rPr lang="ja-JP" altLang="fr-FR" sz="1600" b="1">
                <a:ea typeface="ＭＳ Ｐゴシック" panose="020B0600070205080204" pitchFamily="34" charset="-128"/>
              </a:rPr>
              <a:t>’</a:t>
            </a:r>
            <a:r>
              <a:rPr lang="fr-FR" altLang="ja-JP" sz="1600" b="1">
                <a:ea typeface="ＭＳ Ｐゴシック" panose="020B0600070205080204" pitchFamily="34" charset="-128"/>
              </a:rPr>
              <a:t>approche par le stress et les thérapies cognitivo-comportementales</a:t>
            </a:r>
            <a:r>
              <a:rPr lang="fr-FR" altLang="ja-JP" sz="1600">
                <a:ea typeface="ＭＳ Ｐゴシック" panose="020B0600070205080204" pitchFamily="34" charset="-128"/>
              </a:rPr>
              <a:t> est utilisée dans certaines des consultations du réseau souffrance et travail mais toujours adossées à </a:t>
            </a:r>
            <a:r>
              <a:rPr lang="fr-FR" altLang="ja-JP" sz="1600" b="1">
                <a:solidFill>
                  <a:srgbClr val="FF0000"/>
                </a:solidFill>
                <a:ea typeface="ＭＳ Ｐゴシック" panose="020B0600070205080204" pitchFamily="34" charset="-128"/>
              </a:rPr>
              <a:t>l</a:t>
            </a:r>
            <a:r>
              <a:rPr lang="ja-JP" altLang="fr-FR" sz="1600" b="1">
                <a:solidFill>
                  <a:srgbClr val="FF0000"/>
                </a:solidFill>
                <a:ea typeface="ＭＳ Ｐゴシック" panose="020B0600070205080204" pitchFamily="34" charset="-128"/>
              </a:rPr>
              <a:t>’</a:t>
            </a:r>
            <a:r>
              <a:rPr lang="fr-FR" altLang="ja-JP" sz="1600" b="1">
                <a:solidFill>
                  <a:srgbClr val="FF0000"/>
                </a:solidFill>
                <a:ea typeface="ＭＳ Ｐゴシック" panose="020B0600070205080204" pitchFamily="34" charset="-128"/>
              </a:rPr>
              <a:t>analyse du travail réel</a:t>
            </a:r>
            <a:r>
              <a:rPr lang="fr-FR" altLang="ja-JP" sz="1600">
                <a:solidFill>
                  <a:srgbClr val="FF0000"/>
                </a:solidFill>
                <a:ea typeface="ＭＳ Ｐゴシック" panose="020B0600070205080204" pitchFamily="34" charset="-128"/>
              </a:rPr>
              <a:t>. </a:t>
            </a:r>
            <a:r>
              <a:rPr lang="fr-FR" altLang="ja-JP" sz="1600">
                <a:ea typeface="ＭＳ Ｐゴシック" panose="020B0600070205080204" pitchFamily="34" charset="-128"/>
              </a:rPr>
              <a:t>Travailler  les rythmes de travail du patient, son investissement au travail, sa charge anxieuse par des exercices spécifiques sont une aide précieuse. Mais encore une fois,  il faudra réfléchir avant de retourner dans une organisation du travail dont les demandes dépassent ce que  le patient peut physiquement et légalement donner.</a:t>
            </a:r>
          </a:p>
          <a:p>
            <a:pPr>
              <a:defRPr/>
            </a:pPr>
            <a:r>
              <a:rPr lang="fr-FR" altLang="fr-FR" sz="1600" b="1">
                <a:ea typeface="ＭＳ Ｐゴシック" panose="020B0600070205080204" pitchFamily="34" charset="-128"/>
              </a:rPr>
              <a:t>L</a:t>
            </a:r>
            <a:r>
              <a:rPr lang="ja-JP" altLang="fr-FR" sz="1600" b="1">
                <a:ea typeface="ＭＳ Ｐゴシック" panose="020B0600070205080204" pitchFamily="34" charset="-128"/>
              </a:rPr>
              <a:t>’</a:t>
            </a:r>
            <a:r>
              <a:rPr lang="fr-FR" altLang="ja-JP" sz="1600" b="1">
                <a:ea typeface="ＭＳ Ｐゴシック" panose="020B0600070205080204" pitchFamily="34" charset="-128"/>
              </a:rPr>
              <a:t>approche par la clinique du travail </a:t>
            </a:r>
            <a:r>
              <a:rPr lang="fr-FR" altLang="ja-JP" sz="1600">
                <a:ea typeface="ＭＳ Ｐゴシック" panose="020B0600070205080204" pitchFamily="34" charset="-128"/>
              </a:rPr>
              <a:t>repose sur l</a:t>
            </a:r>
            <a:r>
              <a:rPr lang="ja-JP" altLang="fr-FR" sz="1600">
                <a:ea typeface="ＭＳ Ｐゴシック" panose="020B0600070205080204" pitchFamily="34" charset="-128"/>
              </a:rPr>
              <a:t>’</a:t>
            </a:r>
            <a:r>
              <a:rPr lang="fr-FR" altLang="ja-JP" sz="1600">
                <a:ea typeface="ＭＳ Ｐゴシック" panose="020B0600070205080204" pitchFamily="34" charset="-128"/>
              </a:rPr>
              <a:t>analyse de la situation de travail. Le clinicien spécialisé aidera le patient à construire une double chronologie :La chronologie de la modification de l</a:t>
            </a:r>
            <a:r>
              <a:rPr lang="ja-JP" altLang="fr-FR" sz="1600">
                <a:ea typeface="ＭＳ Ｐゴシック" panose="020B0600070205080204" pitchFamily="34" charset="-128"/>
              </a:rPr>
              <a:t>’</a:t>
            </a:r>
            <a:r>
              <a:rPr lang="fr-FR" altLang="ja-JP" sz="1600">
                <a:ea typeface="ＭＳ Ｐゴシック" panose="020B0600070205080204" pitchFamily="34" charset="-128"/>
              </a:rPr>
              <a:t>organisation de votre travail et en parallèle, la chronologie de la  dégradation de l</a:t>
            </a:r>
            <a:r>
              <a:rPr lang="ja-JP" altLang="fr-FR" sz="1600">
                <a:ea typeface="ＭＳ Ｐゴシック" panose="020B0600070205080204" pitchFamily="34" charset="-128"/>
              </a:rPr>
              <a:t>’</a:t>
            </a:r>
            <a:r>
              <a:rPr lang="fr-FR" altLang="ja-JP" sz="1600">
                <a:ea typeface="ＭＳ Ｐゴシック" panose="020B0600070205080204" pitchFamily="34" charset="-128"/>
              </a:rPr>
              <a:t>état de votre santé. </a:t>
            </a: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5F8DC-E750-704A-AC35-C6D1B1ABB096}"/>
              </a:ext>
            </a:extLst>
          </p:cNvPr>
          <p:cNvSpPr>
            <a:spLocks noGrp="1"/>
          </p:cNvSpPr>
          <p:nvPr>
            <p:ph type="title"/>
          </p:nvPr>
        </p:nvSpPr>
        <p:spPr>
          <a:xfrm>
            <a:off x="2339975" y="333375"/>
            <a:ext cx="5824538" cy="1008063"/>
          </a:xfrm>
        </p:spPr>
        <p:txBody>
          <a:bodyPr/>
          <a:lstStyle/>
          <a:p>
            <a:pPr>
              <a:defRPr/>
            </a:pPr>
            <a:r>
              <a:rPr lang="en-US" altLang="fr-FR" b="1">
                <a:solidFill>
                  <a:srgbClr val="FF0000"/>
                </a:solidFill>
                <a:ea typeface="ＭＳ Ｐゴシック" panose="020B0600070205080204" pitchFamily="34" charset="-128"/>
              </a:rPr>
              <a:t>S’appuyer sur le droit:</a:t>
            </a:r>
            <a:br>
              <a:rPr lang="en-US" altLang="fr-FR" b="1">
                <a:solidFill>
                  <a:srgbClr val="FF0000"/>
                </a:solidFill>
                <a:ea typeface="ＭＳ Ｐゴシック" panose="020B0600070205080204" pitchFamily="34" charset="-128"/>
              </a:rPr>
            </a:br>
            <a:r>
              <a:rPr lang="en-US" altLang="fr-FR" b="1">
                <a:solidFill>
                  <a:srgbClr val="FF0000"/>
                </a:solidFill>
                <a:ea typeface="ＭＳ Ｐゴシック" panose="020B0600070205080204" pitchFamily="34" charset="-128"/>
              </a:rPr>
              <a:t> L 4121</a:t>
            </a:r>
            <a:br>
              <a:rPr lang="en-US" altLang="fr-FR" b="1">
                <a:solidFill>
                  <a:srgbClr val="FF0000"/>
                </a:solidFill>
                <a:ea typeface="ＭＳ Ｐゴシック" panose="020B0600070205080204" pitchFamily="34" charset="-128"/>
              </a:rPr>
            </a:br>
            <a:endParaRPr lang="en-US" altLang="fr-FR" b="1">
              <a:solidFill>
                <a:srgbClr val="FF0000"/>
              </a:solidFill>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0E1774D1-F7D9-114C-8EE4-AAF1B80604F7}"/>
              </a:ext>
            </a:extLst>
          </p:cNvPr>
          <p:cNvSpPr>
            <a:spLocks noGrp="1"/>
          </p:cNvSpPr>
          <p:nvPr>
            <p:ph idx="1"/>
          </p:nvPr>
        </p:nvSpPr>
        <p:spPr/>
        <p:txBody>
          <a:bodyPr/>
          <a:lstStyle/>
          <a:p>
            <a:pPr>
              <a:spcAft>
                <a:spcPts val="500"/>
              </a:spcAft>
              <a:buFont typeface="Wingdings" pitchFamily="2" charset="2"/>
              <a:buNone/>
              <a:defRPr/>
            </a:pPr>
            <a:r>
              <a:rPr lang="en-US" altLang="fr-FR" sz="1400" b="1">
                <a:solidFill>
                  <a:srgbClr val="FF0000"/>
                </a:solidFill>
                <a:ea typeface="ＭＳ Ｐゴシック" panose="020B0600070205080204" pitchFamily="34" charset="-128"/>
              </a:rPr>
              <a:t>L'employeur prend les mesures nécessaires pour assurer la sécurité et protéger la santé physique et mentale des travailleur en terme de résultat”</a:t>
            </a:r>
            <a:endParaRPr lang="en-US" altLang="ja-JP" sz="1200" b="1" i="1">
              <a:solidFill>
                <a:srgbClr val="FF0000"/>
              </a:solidFill>
              <a:ea typeface="ＭＳ Ｐゴシック" panose="020B0600070205080204" pitchFamily="34" charset="-128"/>
            </a:endParaRP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Eviter les risques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Evaluer les risques qui ne peuvent pas être évités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Combattre les risques à la source ;</a:t>
            </a:r>
          </a:p>
          <a:p>
            <a:pPr>
              <a:spcAft>
                <a:spcPts val="500"/>
              </a:spcAft>
              <a:buClr>
                <a:srgbClr val="BD002E"/>
              </a:buClr>
              <a:buFont typeface="Arial" panose="020B0604020202020204" pitchFamily="34" charset="0"/>
              <a:buAutoNum type="arabicPeriod"/>
              <a:defRPr/>
            </a:pPr>
            <a:r>
              <a:rPr lang="en-US" altLang="fr-FR" sz="1400" b="1">
                <a:solidFill>
                  <a:srgbClr val="FF0000"/>
                </a:solidFill>
                <a:ea typeface="ＭＳ Ｐゴシック" panose="020B0600070205080204" pitchFamily="34" charset="-128"/>
              </a:rPr>
              <a:t>Adapter le travail à l'homme</a:t>
            </a:r>
            <a:r>
              <a:rPr lang="en-US" altLang="fr-FR" sz="1200">
                <a:solidFill>
                  <a:srgbClr val="A50021"/>
                </a:solidFill>
                <a:ea typeface="ＭＳ Ｐゴシック" panose="020B0600070205080204" pitchFamily="34" charset="-128"/>
              </a:rPr>
              <a:t>, </a:t>
            </a:r>
            <a:r>
              <a:rPr lang="en-US" altLang="fr-FR" sz="1200">
                <a:ea typeface="ＭＳ Ｐゴシック" panose="020B0600070205080204" pitchFamily="34" charset="-128"/>
              </a:rPr>
              <a:t>en particulier en ce qui concerne la conception des postes de travail ainsi que le choix des équipements de travail et des méthodes de travail et de production, en vue notamment de limiter le travail monotone et le travail cadencé et de réduire les effets de ceux-ci sur la santé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Tenir compte de l'état d'évolution de la technique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Remplacer ce qui est dangereux par ce qui n'est pas dangereux ou par ce qui est moins dangereux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Planifier la prévention en y intégrant, dans un ensemble cohérent, la technique, l'organisation du travail, les conditions de travail, les relations sociales et l'influence des facteurs ambiants, notamment les risques liés au harcèlement moral, tel qu'il est défini à l'article L. 1152-1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Prendre des mesures de protection collective en leur donnant la priorité sur les mesures de protection individuelle ;</a:t>
            </a:r>
          </a:p>
          <a:p>
            <a:pPr>
              <a:spcAft>
                <a:spcPts val="500"/>
              </a:spcAft>
              <a:buClr>
                <a:srgbClr val="BD002E"/>
              </a:buClr>
              <a:buFont typeface="Arial" panose="020B0604020202020204" pitchFamily="34" charset="0"/>
              <a:buAutoNum type="arabicPeriod"/>
              <a:defRPr/>
            </a:pPr>
            <a:r>
              <a:rPr lang="en-US" altLang="fr-FR" sz="1200">
                <a:ea typeface="ＭＳ Ｐゴシック" panose="020B0600070205080204" pitchFamily="34" charset="-128"/>
              </a:rPr>
              <a:t>Donner les instructions appropriées aux travailleurs</a:t>
            </a: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0E7B-8813-724A-B7BE-24719061B1A1}"/>
              </a:ext>
            </a:extLst>
          </p:cNvPr>
          <p:cNvSpPr>
            <a:spLocks noGrp="1"/>
          </p:cNvSpPr>
          <p:nvPr>
            <p:ph type="title"/>
          </p:nvPr>
        </p:nvSpPr>
        <p:spPr/>
        <p:txBody>
          <a:bodyPr/>
          <a:lstStyle/>
          <a:p>
            <a:pPr>
              <a:defRPr/>
            </a:pPr>
            <a:r>
              <a:rPr lang="en-US" altLang="fr-FR" b="1">
                <a:solidFill>
                  <a:srgbClr val="FF0000"/>
                </a:solidFill>
                <a:ea typeface="ＭＳ Ｐゴシック" panose="020B0600070205080204" pitchFamily="34" charset="-128"/>
              </a:rPr>
              <a:t>S’APPUYER SUR LA LOI</a:t>
            </a:r>
            <a:r>
              <a:rPr lang="en-US" altLang="fr-FR">
                <a:ea typeface="ＭＳ Ｐゴシック" panose="020B0600070205080204" pitchFamily="34" charset="-128"/>
              </a:rPr>
              <a:t>:</a:t>
            </a:r>
            <a:br>
              <a:rPr lang="en-US" altLang="fr-FR">
                <a:ea typeface="ＭＳ Ｐゴシック" panose="020B0600070205080204" pitchFamily="34" charset="-128"/>
              </a:rPr>
            </a:br>
            <a:endParaRPr lang="en-US" altLang="fr-FR">
              <a:ea typeface="ＭＳ Ｐゴシック" panose="020B0600070205080204" pitchFamily="34" charset="-128"/>
            </a:endParaRPr>
          </a:p>
        </p:txBody>
      </p:sp>
      <p:sp>
        <p:nvSpPr>
          <p:cNvPr id="3" name="Content Placeholder 2">
            <a:extLst>
              <a:ext uri="{FF2B5EF4-FFF2-40B4-BE49-F238E27FC236}">
                <a16:creationId xmlns:a16="http://schemas.microsoft.com/office/drawing/2014/main" id="{DEEDA3A6-5B37-C84D-9580-171A2A62F54A}"/>
              </a:ext>
            </a:extLst>
          </p:cNvPr>
          <p:cNvSpPr>
            <a:spLocks noGrp="1"/>
          </p:cNvSpPr>
          <p:nvPr>
            <p:ph idx="1"/>
          </p:nvPr>
        </p:nvSpPr>
        <p:spPr/>
        <p:txBody>
          <a:bodyPr/>
          <a:lstStyle/>
          <a:p>
            <a:pPr>
              <a:spcAft>
                <a:spcPts val="1000"/>
              </a:spcAft>
              <a:buClr>
                <a:srgbClr val="BD002E"/>
              </a:buClr>
              <a:defRPr/>
            </a:pPr>
            <a:r>
              <a:rPr lang="fr-FR" altLang="fr-FR" sz="1800" b="1">
                <a:solidFill>
                  <a:srgbClr val="000090"/>
                </a:solidFill>
                <a:latin typeface="Tahoma" panose="020B0604030504040204" pitchFamily="34" charset="0"/>
                <a:ea typeface="ＭＳ Ｐゴシック" panose="020B0600070205080204" pitchFamily="34" charset="-128"/>
              </a:rPr>
              <a:t>Portée de l'obligation de l'employeur consacrée par la jurisprudence:</a:t>
            </a:r>
          </a:p>
          <a:p>
            <a:pPr>
              <a:spcAft>
                <a:spcPts val="1000"/>
              </a:spcAft>
              <a:buClr>
                <a:srgbClr val="BD002E"/>
              </a:buClr>
              <a:buFont typeface="Lucida Grande" panose="020B0600040502020204" pitchFamily="34" charset="0"/>
              <a:buChar char="▸"/>
              <a:defRPr/>
            </a:pPr>
            <a:r>
              <a:rPr lang="fr-FR" altLang="fr-FR" sz="1800">
                <a:latin typeface="Tahoma" panose="020B0604030504040204" pitchFamily="34" charset="0"/>
                <a:ea typeface="ＭＳ Ｐゴシック" panose="020B0600070205080204" pitchFamily="34" charset="-128"/>
              </a:rPr>
              <a:t>Pour les maladies professionnelles (C. cass., Soc. 28 février 2002)</a:t>
            </a:r>
          </a:p>
          <a:p>
            <a:pPr>
              <a:spcAft>
                <a:spcPts val="1000"/>
              </a:spcAft>
              <a:buClr>
                <a:srgbClr val="BD002E"/>
              </a:buClr>
              <a:buFont typeface="Lucida Grande" panose="020B0600040502020204" pitchFamily="34" charset="0"/>
              <a:buChar char="▸"/>
              <a:defRPr/>
            </a:pPr>
            <a:r>
              <a:rPr lang="fr-FR" altLang="fr-FR" sz="1800">
                <a:latin typeface="Tahoma" panose="020B0604030504040204" pitchFamily="34" charset="0"/>
                <a:ea typeface="ＭＳ Ｐゴシック" panose="020B0600070205080204" pitchFamily="34" charset="-128"/>
              </a:rPr>
              <a:t>Pour les accidents du travail (C. cass., Soc. 11 avril 2002)</a:t>
            </a:r>
          </a:p>
          <a:p>
            <a:pPr>
              <a:spcAft>
                <a:spcPts val="1000"/>
              </a:spcAft>
              <a:buClr>
                <a:srgbClr val="BD002E"/>
              </a:buClr>
              <a:defRPr/>
            </a:pPr>
            <a:r>
              <a:rPr lang="fr-FR" altLang="fr-FR" sz="1800" b="1">
                <a:solidFill>
                  <a:srgbClr val="000090"/>
                </a:solidFill>
                <a:latin typeface="Tahoma" panose="020B0604030504040204" pitchFamily="34" charset="0"/>
                <a:ea typeface="ＭＳ Ｐゴシック" panose="020B0600070205080204" pitchFamily="34" charset="-128"/>
              </a:rPr>
              <a:t>Le manquement à cette obligation constitue une faute inexcusable. Sur quels critères ?</a:t>
            </a:r>
          </a:p>
          <a:p>
            <a:pPr>
              <a:spcAft>
                <a:spcPts val="1000"/>
              </a:spcAft>
              <a:buClr>
                <a:srgbClr val="BD002E"/>
              </a:buClr>
              <a:buFont typeface="Lucida Grande" panose="020B0600040502020204" pitchFamily="34" charset="0"/>
              <a:buChar char="▸"/>
              <a:defRPr/>
            </a:pPr>
            <a:r>
              <a:rPr lang="fr-FR" altLang="fr-FR" sz="1800">
                <a:latin typeface="Tahoma" panose="020B0604030504040204" pitchFamily="34" charset="0"/>
                <a:ea typeface="ＭＳ Ｐゴシック" panose="020B0600070205080204" pitchFamily="34" charset="-128"/>
              </a:rPr>
              <a:t>Le Chef d</a:t>
            </a:r>
            <a:r>
              <a:rPr lang="ja-JP" altLang="fr-FR" sz="1800">
                <a:latin typeface="Tahoma" panose="020B0604030504040204" pitchFamily="34" charset="0"/>
                <a:ea typeface="ＭＳ Ｐゴシック" panose="020B0600070205080204" pitchFamily="34" charset="-128"/>
              </a:rPr>
              <a:t>’</a:t>
            </a:r>
            <a:r>
              <a:rPr lang="fr-FR" altLang="ja-JP" sz="1800">
                <a:latin typeface="Tahoma" panose="020B0604030504040204" pitchFamily="34" charset="0"/>
                <a:ea typeface="ＭＳ Ｐゴシック" panose="020B0600070205080204" pitchFamily="34" charset="-128"/>
              </a:rPr>
              <a:t>entreprise </a:t>
            </a:r>
            <a:r>
              <a:rPr lang="fr-FR" altLang="ja-JP" sz="1800">
                <a:solidFill>
                  <a:srgbClr val="BD002E"/>
                </a:solidFill>
                <a:latin typeface="Tahoma" panose="020B0604030504040204" pitchFamily="34" charset="0"/>
                <a:ea typeface="ＭＳ Ｐゴシック" panose="020B0600070205080204" pitchFamily="34" charset="-128"/>
              </a:rPr>
              <a:t>doit avoir conscience du danger </a:t>
            </a:r>
            <a:r>
              <a:rPr lang="fr-FR" altLang="ja-JP" sz="1800">
                <a:latin typeface="Tahoma" panose="020B0604030504040204" pitchFamily="34" charset="0"/>
                <a:ea typeface="ＭＳ Ｐゴシック" panose="020B0600070205080204" pitchFamily="34" charset="-128"/>
              </a:rPr>
              <a:t>(appréciation in abstracto de ce qu'aurait dû connaître un professionnel avisé) </a:t>
            </a:r>
          </a:p>
          <a:p>
            <a:pPr>
              <a:spcAft>
                <a:spcPts val="1000"/>
              </a:spcAft>
              <a:buClr>
                <a:srgbClr val="BD002E"/>
              </a:buClr>
              <a:buFont typeface="Lucida Grande" panose="020B0600040502020204" pitchFamily="34" charset="0"/>
              <a:buChar char="▸"/>
              <a:defRPr/>
            </a:pPr>
            <a:r>
              <a:rPr lang="fr-FR" altLang="fr-FR" sz="1800">
                <a:solidFill>
                  <a:srgbClr val="BD002E"/>
                </a:solidFill>
                <a:latin typeface="Tahoma" panose="020B0604030504040204" pitchFamily="34" charset="0"/>
                <a:ea typeface="ＭＳ Ｐゴシック" panose="020B0600070205080204" pitchFamily="34" charset="-128"/>
              </a:rPr>
              <a:t>il suffit que la faute commise soit une cause nécessaire du dommage, et non  une cause   déterminante</a:t>
            </a:r>
          </a:p>
          <a:p>
            <a:pPr>
              <a:defRPr/>
            </a:pPr>
            <a:endParaRPr lang="en-US" altLang="fr-FR">
              <a:ea typeface="ＭＳ Ｐゴシック" panose="020B0600070205080204" pitchFamily="34" charset="-128"/>
            </a:endParaRP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C1687-EC4C-A745-9D3B-76603E18E8BD}"/>
              </a:ext>
            </a:extLst>
          </p:cNvPr>
          <p:cNvSpPr>
            <a:spLocks noGrp="1"/>
          </p:cNvSpPr>
          <p:nvPr>
            <p:ph type="title"/>
          </p:nvPr>
        </p:nvSpPr>
        <p:spPr>
          <a:xfrm>
            <a:off x="2362200" y="304800"/>
            <a:ext cx="6400800" cy="1219200"/>
          </a:xfrm>
        </p:spPr>
        <p:txBody>
          <a:bodyPr/>
          <a:lstStyle/>
          <a:p>
            <a:pPr>
              <a:defRPr/>
            </a:pPr>
            <a:r>
              <a:rPr lang="fr-FR" b="1" dirty="0">
                <a:solidFill>
                  <a:srgbClr val="FF0000"/>
                </a:solidFill>
                <a:effectLst>
                  <a:outerShdw blurRad="38100" dist="38100" dir="2700000" algn="tl">
                    <a:srgbClr val="DDDDDD"/>
                  </a:outerShdw>
                </a:effectLst>
                <a:ea typeface="ＭＳ Ｐゴシック" charset="0"/>
                <a:cs typeface="Tahoma" charset="0"/>
              </a:rPr>
              <a:t>DEVENIR UN SALARIE AVERTI</a:t>
            </a:r>
            <a:br>
              <a:rPr lang="fr-FR" b="1" dirty="0">
                <a:solidFill>
                  <a:srgbClr val="FF0000"/>
                </a:solidFill>
                <a:effectLst>
                  <a:outerShdw blurRad="38100" dist="38100" dir="2700000" algn="tl">
                    <a:srgbClr val="DDDDDD"/>
                  </a:outerShdw>
                </a:effectLst>
                <a:ea typeface="ＭＳ Ｐゴシック" charset="0"/>
                <a:cs typeface="Tahoma" charset="0"/>
              </a:rPr>
            </a:br>
            <a:endParaRPr lang="en-US" b="1" dirty="0">
              <a:solidFill>
                <a:srgbClr val="FF0000"/>
              </a:solidFill>
              <a:effectLst>
                <a:outerShdw blurRad="38100" dist="38100" dir="2700000" algn="tl">
                  <a:srgbClr val="DDDDDD"/>
                </a:outerShdw>
              </a:effectLst>
              <a:ea typeface="ＭＳ Ｐゴシック" charset="0"/>
              <a:cs typeface="ＭＳ Ｐゴシック" charset="0"/>
            </a:endParaRPr>
          </a:p>
        </p:txBody>
      </p:sp>
      <p:sp>
        <p:nvSpPr>
          <p:cNvPr id="3" name="Content Placeholder 2">
            <a:extLst>
              <a:ext uri="{FF2B5EF4-FFF2-40B4-BE49-F238E27FC236}">
                <a16:creationId xmlns:a16="http://schemas.microsoft.com/office/drawing/2014/main" id="{A7F9AE70-2715-A04B-934C-53518D9E3075}"/>
              </a:ext>
            </a:extLst>
          </p:cNvPr>
          <p:cNvSpPr>
            <a:spLocks noGrp="1"/>
          </p:cNvSpPr>
          <p:nvPr>
            <p:ph idx="1"/>
          </p:nvPr>
        </p:nvSpPr>
        <p:spPr/>
        <p:txBody>
          <a:bodyPr/>
          <a:lstStyle/>
          <a:p>
            <a:pPr>
              <a:defRPr/>
            </a:pPr>
            <a:r>
              <a:rPr lang="en-US" altLang="fr-FR" sz="2400" b="1" dirty="0" err="1">
                <a:ea typeface="ＭＳ Ｐゴシック" panose="020B0600070205080204" pitchFamily="34" charset="-128"/>
              </a:rPr>
              <a:t>Connaître</a:t>
            </a:r>
            <a:r>
              <a:rPr lang="en-US" altLang="fr-FR" sz="2400" b="1" dirty="0">
                <a:ea typeface="ＭＳ Ｐゴシック" panose="020B0600070205080204" pitchFamily="34" charset="-128"/>
              </a:rPr>
              <a:t> les maladies du travail</a:t>
            </a:r>
          </a:p>
          <a:p>
            <a:pPr>
              <a:defRPr/>
            </a:pPr>
            <a:r>
              <a:rPr lang="en-US" altLang="fr-FR" sz="2400" b="1" dirty="0" err="1">
                <a:ea typeface="ＭＳ Ｐゴシック" panose="020B0600070205080204" pitchFamily="34" charset="-128"/>
              </a:rPr>
              <a:t>Connaître</a:t>
            </a:r>
            <a:r>
              <a:rPr lang="en-US" altLang="fr-FR" sz="2400" b="1" dirty="0">
                <a:ea typeface="ＭＳ Ｐゴシック" panose="020B0600070205080204" pitchFamily="34" charset="-128"/>
              </a:rPr>
              <a:t> </a:t>
            </a:r>
            <a:r>
              <a:rPr lang="en-US" altLang="fr-FR" sz="2400" b="1" dirty="0" err="1">
                <a:ea typeface="ＭＳ Ｐゴシック" panose="020B0600070205080204" pitchFamily="34" charset="-128"/>
              </a:rPr>
              <a:t>ses</a:t>
            </a:r>
            <a:r>
              <a:rPr lang="en-US" altLang="fr-FR" sz="2400" b="1" dirty="0">
                <a:ea typeface="ＭＳ Ｐゴシック" panose="020B0600070205080204" pitchFamily="34" charset="-128"/>
              </a:rPr>
              <a:t> droits</a:t>
            </a:r>
          </a:p>
          <a:p>
            <a:pPr>
              <a:defRPr/>
            </a:pPr>
            <a:r>
              <a:rPr lang="en-US" altLang="fr-FR" sz="2400" b="1" dirty="0" err="1">
                <a:ea typeface="ＭＳ Ｐゴシック" panose="020B0600070205080204" pitchFamily="34" charset="-128"/>
              </a:rPr>
              <a:t>Connaitre</a:t>
            </a:r>
            <a:r>
              <a:rPr lang="en-US" altLang="fr-FR" sz="2400" b="1" dirty="0">
                <a:ea typeface="ＭＳ Ｐゴシック" panose="020B0600070205080204" pitchFamily="34" charset="-128"/>
              </a:rPr>
              <a:t> les </a:t>
            </a:r>
            <a:r>
              <a:rPr lang="en-US" altLang="fr-FR" sz="2400" b="1" dirty="0" err="1">
                <a:ea typeface="ＭＳ Ｐゴシック" panose="020B0600070205080204" pitchFamily="34" charset="-128"/>
              </a:rPr>
              <a:t>acteurs</a:t>
            </a:r>
            <a:r>
              <a:rPr lang="en-US" altLang="fr-FR" sz="2400" b="1" dirty="0">
                <a:ea typeface="ＭＳ Ｐゴシック" panose="020B0600070205080204" pitchFamily="34" charset="-128"/>
              </a:rPr>
              <a:t> de </a:t>
            </a:r>
            <a:r>
              <a:rPr lang="en-US" altLang="fr-FR" sz="2400" b="1" dirty="0" err="1">
                <a:ea typeface="ＭＳ Ｐゴシック" panose="020B0600070205080204" pitchFamily="34" charset="-128"/>
              </a:rPr>
              <a:t>prévention</a:t>
            </a:r>
            <a:r>
              <a:rPr lang="en-US" altLang="fr-FR" sz="2400" b="1" dirty="0">
                <a:ea typeface="ＭＳ Ｐゴシック" panose="020B0600070205080204" pitchFamily="34" charset="-128"/>
              </a:rPr>
              <a:t> </a:t>
            </a:r>
            <a:r>
              <a:rPr lang="en-US" altLang="fr-FR" sz="2400" b="1" dirty="0" err="1">
                <a:ea typeface="ＭＳ Ｐゴシック" panose="020B0600070205080204" pitchFamily="34" charset="-128"/>
              </a:rPr>
              <a:t>dans</a:t>
            </a:r>
            <a:r>
              <a:rPr lang="en-US" altLang="fr-FR" sz="2400" b="1" dirty="0">
                <a:ea typeface="ＭＳ Ｐゴシック" panose="020B0600070205080204" pitchFamily="34" charset="-128"/>
              </a:rPr>
              <a:t> </a:t>
            </a:r>
            <a:r>
              <a:rPr lang="en-US" altLang="fr-FR" sz="2400" b="1" dirty="0" err="1">
                <a:ea typeface="ＭＳ Ｐゴシック" panose="020B0600070205080204" pitchFamily="34" charset="-128"/>
              </a:rPr>
              <a:t>l’entreprise</a:t>
            </a:r>
            <a:endParaRPr lang="en-US" altLang="fr-FR" sz="2400" b="1" dirty="0">
              <a:ea typeface="ＭＳ Ｐゴシック" panose="020B0600070205080204" pitchFamily="34" charset="-128"/>
            </a:endParaRPr>
          </a:p>
          <a:p>
            <a:pPr>
              <a:defRPr/>
            </a:pPr>
            <a:r>
              <a:rPr lang="en-US" altLang="fr-FR" sz="4000" b="1" dirty="0">
                <a:ea typeface="ＭＳ Ｐゴシック" panose="020B0600070205080204" pitchFamily="34" charset="-128"/>
              </a:rPr>
              <a:t>Ne pas </a:t>
            </a:r>
            <a:r>
              <a:rPr lang="en-US" altLang="fr-FR" sz="4000" b="1" dirty="0" err="1">
                <a:ea typeface="ＭＳ Ｐゴシック" panose="020B0600070205080204" pitchFamily="34" charset="-128"/>
              </a:rPr>
              <a:t>rester</a:t>
            </a:r>
            <a:r>
              <a:rPr lang="en-US" altLang="fr-FR" sz="4000" b="1" dirty="0">
                <a:ea typeface="ＭＳ Ｐゴシック" panose="020B0600070205080204" pitchFamily="34" charset="-128"/>
              </a:rPr>
              <a:t> </a:t>
            </a:r>
            <a:r>
              <a:rPr lang="en-US" altLang="fr-FR" sz="4000" b="1" dirty="0" err="1">
                <a:ea typeface="ＭＳ Ｐゴシック" panose="020B0600070205080204" pitchFamily="34" charset="-128"/>
              </a:rPr>
              <a:t>seul</a:t>
            </a:r>
            <a:endParaRPr lang="en-US" altLang="fr-FR" sz="4000" b="1" dirty="0">
              <a:ea typeface="ＭＳ Ｐゴシック" panose="020B0600070205080204" pitchFamily="34" charset="-128"/>
            </a:endParaRPr>
          </a:p>
          <a:p>
            <a:pPr>
              <a:defRPr/>
            </a:pPr>
            <a:r>
              <a:rPr lang="en-US" altLang="fr-FR" sz="2800" b="1" dirty="0">
                <a:ea typeface="ＭＳ Ｐゴシック" panose="020B0600070205080204" pitchFamily="34" charset="-128"/>
              </a:rPr>
              <a:t>www </a:t>
            </a:r>
            <a:r>
              <a:rPr lang="en-US" altLang="fr-FR" sz="2800" b="1" dirty="0" err="1">
                <a:ea typeface="ＭＳ Ｐゴシック" panose="020B0600070205080204" pitchFamily="34" charset="-128"/>
              </a:rPr>
              <a:t>souffrance</a:t>
            </a:r>
            <a:r>
              <a:rPr lang="en-US" altLang="fr-FR" sz="2800" b="1" dirty="0">
                <a:ea typeface="ＭＳ Ｐゴシック" panose="020B0600070205080204" pitchFamily="34" charset="-128"/>
              </a:rPr>
              <a:t>-et-travail.com</a:t>
            </a:r>
          </a:p>
          <a:p>
            <a:pPr>
              <a:defRPr/>
            </a:pPr>
            <a:endParaRPr lang="en-US" altLang="fr-FR" dirty="0">
              <a:ea typeface="ＭＳ Ｐゴシック" panose="020B0600070205080204" pitchFamily="34" charset="-128"/>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5">
            <a:extLst>
              <a:ext uri="{FF2B5EF4-FFF2-40B4-BE49-F238E27FC236}">
                <a16:creationId xmlns:a16="http://schemas.microsoft.com/office/drawing/2014/main" id="{C43362A7-0C6F-0DE1-2247-E1CA6B60271D}"/>
              </a:ext>
            </a:extLst>
          </p:cNvPr>
          <p:cNvSpPr txBox="1">
            <a:spLocks noChangeArrowheads="1"/>
          </p:cNvSpPr>
          <p:nvPr/>
        </p:nvSpPr>
        <p:spPr bwMode="auto">
          <a:xfrm>
            <a:off x="2133600" y="2057400"/>
            <a:ext cx="6553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folHlink"/>
              </a:buClr>
              <a:buSzPct val="70000"/>
              <a:buFont typeface="Wingdings"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hlink"/>
              </a:buClr>
              <a:buSzPct val="70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0000"/>
              <a:buFont typeface="Wingdings"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spcBef>
                <a:spcPct val="0"/>
              </a:spcBef>
              <a:spcAft>
                <a:spcPts val="1000"/>
              </a:spcAft>
              <a:buClr>
                <a:srgbClr val="BD002E"/>
              </a:buClr>
              <a:buSzTx/>
              <a:buFont typeface="Lucida Grande" panose="020B0600040502020204" pitchFamily="34" charset="0"/>
              <a:buChar char="▸"/>
            </a:pPr>
            <a:r>
              <a:rPr lang="fr-FR" altLang="fr-FR" sz="2600" b="1"/>
              <a:t>Violence contre les usagers</a:t>
            </a:r>
          </a:p>
          <a:p>
            <a:pPr>
              <a:spcBef>
                <a:spcPct val="0"/>
              </a:spcBef>
              <a:spcAft>
                <a:spcPts val="1000"/>
              </a:spcAft>
              <a:buClr>
                <a:srgbClr val="BD002E"/>
              </a:buClr>
              <a:buSzTx/>
              <a:buFont typeface="Lucida Grande" panose="020B0600040502020204" pitchFamily="34" charset="0"/>
              <a:buChar char="▸"/>
            </a:pPr>
            <a:r>
              <a:rPr lang="fr-FR" altLang="fr-FR" sz="2600" b="1"/>
              <a:t>Violence entre collègues</a:t>
            </a:r>
          </a:p>
          <a:p>
            <a:pPr>
              <a:spcBef>
                <a:spcPct val="0"/>
              </a:spcBef>
              <a:spcAft>
                <a:spcPts val="1000"/>
              </a:spcAft>
              <a:buClr>
                <a:srgbClr val="BD002E"/>
              </a:buClr>
              <a:buSzTx/>
              <a:buFont typeface="Lucida Grande" panose="020B0600040502020204" pitchFamily="34" charset="0"/>
              <a:buChar char="▸"/>
            </a:pPr>
            <a:r>
              <a:rPr lang="fr-FR" altLang="fr-FR" sz="2600" b="1"/>
              <a:t>Violence contre l</a:t>
            </a:r>
            <a:r>
              <a:rPr lang="ja-JP" altLang="fr-FR" sz="2600" b="1"/>
              <a:t>’</a:t>
            </a:r>
            <a:r>
              <a:rPr lang="fr-FR" altLang="ja-JP" sz="2600" b="1"/>
              <a:t>outil de travail</a:t>
            </a:r>
          </a:p>
          <a:p>
            <a:pPr>
              <a:spcBef>
                <a:spcPct val="0"/>
              </a:spcBef>
              <a:spcAft>
                <a:spcPts val="1000"/>
              </a:spcAft>
              <a:buClr>
                <a:srgbClr val="BD002E"/>
              </a:buClr>
              <a:buSzTx/>
              <a:buFont typeface="Lucida Grande" panose="020B0600040502020204" pitchFamily="34" charset="0"/>
              <a:buChar char="▸"/>
            </a:pPr>
            <a:r>
              <a:rPr lang="fr-FR" altLang="fr-FR" sz="2600" b="1"/>
              <a:t>Violence contre l</a:t>
            </a:r>
            <a:r>
              <a:rPr lang="ja-JP" altLang="fr-FR" sz="2600" b="1"/>
              <a:t>’</a:t>
            </a:r>
            <a:r>
              <a:rPr lang="fr-FR" altLang="ja-JP" sz="2600" b="1"/>
              <a:t>encadrement</a:t>
            </a:r>
          </a:p>
          <a:p>
            <a:pPr>
              <a:spcBef>
                <a:spcPct val="0"/>
              </a:spcBef>
              <a:spcAft>
                <a:spcPts val="1000"/>
              </a:spcAft>
              <a:buClr>
                <a:srgbClr val="BD002E"/>
              </a:buClr>
              <a:buSzTx/>
              <a:buFont typeface="Lucida Grande" panose="020B0600040502020204" pitchFamily="34" charset="0"/>
              <a:buChar char="▸"/>
            </a:pPr>
            <a:r>
              <a:rPr lang="fr-FR" altLang="fr-FR" sz="2600" b="1"/>
              <a:t>Comportements tyranniques, harcèlement moral, banalisation du mal fait à autrui</a:t>
            </a:r>
          </a:p>
        </p:txBody>
      </p:sp>
      <p:sp>
        <p:nvSpPr>
          <p:cNvPr id="3" name="TextBox 2">
            <a:extLst>
              <a:ext uri="{FF2B5EF4-FFF2-40B4-BE49-F238E27FC236}">
                <a16:creationId xmlns:a16="http://schemas.microsoft.com/office/drawing/2014/main" id="{FBBEE23F-55F8-B844-9A82-B6230B6948E0}"/>
              </a:ext>
            </a:extLst>
          </p:cNvPr>
          <p:cNvSpPr txBox="1"/>
          <p:nvPr/>
        </p:nvSpPr>
        <p:spPr>
          <a:xfrm>
            <a:off x="2133600" y="533400"/>
            <a:ext cx="6553200" cy="987425"/>
          </a:xfrm>
          <a:prstGeom prst="rect">
            <a:avLst/>
          </a:prstGeom>
          <a:noFill/>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90000"/>
              </a:lnSpc>
              <a:defRPr/>
            </a:pPr>
            <a:r>
              <a:rPr lang="en-US" altLang="fr-FR" sz="3200" b="1">
                <a:solidFill>
                  <a:srgbClr val="FF0000"/>
                </a:solidFill>
                <a:effectLst>
                  <a:outerShdw blurRad="38100" dist="38100" dir="2700000" algn="tl">
                    <a:srgbClr val="C0C0C0"/>
                  </a:outerShdw>
                </a:effectLst>
              </a:rPr>
              <a:t>LES DÉCOMPENSATIONS COMPORTEMENTALES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450" decel="100000" fill="hold"/>
                                        <p:tgtEl>
                                          <p:spTgt spid="3"/>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3"/>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500"/>
                            </p:stCondLst>
                            <p:childTnLst>
                              <p:par>
                                <p:cTn id="12" presetID="42" presetClass="entr" presetSubtype="0" fill="hold" nodeType="afterEffect">
                                  <p:stCondLst>
                                    <p:cond delay="0"/>
                                  </p:stCondLst>
                                  <p:childTnLst>
                                    <p:set>
                                      <p:cBhvr>
                                        <p:cTn id="13" dur="1" fill="hold">
                                          <p:stCondLst>
                                            <p:cond delay="0"/>
                                          </p:stCondLst>
                                        </p:cTn>
                                        <p:tgtEl>
                                          <p:spTgt spid="46082"/>
                                        </p:tgtEl>
                                        <p:attrNameLst>
                                          <p:attrName>style.visibility</p:attrName>
                                        </p:attrNameLst>
                                      </p:cBhvr>
                                      <p:to>
                                        <p:strVal val="visible"/>
                                      </p:to>
                                    </p:set>
                                    <p:animEffect transition="in" filter="fade">
                                      <p:cBhvr>
                                        <p:cTn id="14" dur="1000"/>
                                        <p:tgtEl>
                                          <p:spTgt spid="46082"/>
                                        </p:tgtEl>
                                      </p:cBhvr>
                                    </p:animEffect>
                                    <p:anim calcmode="lin" valueType="num">
                                      <p:cBhvr>
                                        <p:cTn id="15" dur="1000" fill="hold"/>
                                        <p:tgtEl>
                                          <p:spTgt spid="46082"/>
                                        </p:tgtEl>
                                        <p:attrNameLst>
                                          <p:attrName>ppt_x</p:attrName>
                                        </p:attrNameLst>
                                      </p:cBhvr>
                                      <p:tavLst>
                                        <p:tav tm="0">
                                          <p:val>
                                            <p:strVal val="#ppt_x"/>
                                          </p:val>
                                        </p:tav>
                                        <p:tav tm="100000">
                                          <p:val>
                                            <p:strVal val="#ppt_x"/>
                                          </p:val>
                                        </p:tav>
                                      </p:tavLst>
                                    </p:anim>
                                    <p:anim calcmode="lin" valueType="num">
                                      <p:cBhvr>
                                        <p:cTn id="16" dur="1000" fill="hold"/>
                                        <p:tgtEl>
                                          <p:spTgt spid="460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Box 5">
            <a:extLst>
              <a:ext uri="{FF2B5EF4-FFF2-40B4-BE49-F238E27FC236}">
                <a16:creationId xmlns:a16="http://schemas.microsoft.com/office/drawing/2014/main" id="{7ACEEAF1-9A48-4A4A-C917-B9CE41AAE5F2}"/>
              </a:ext>
            </a:extLst>
          </p:cNvPr>
          <p:cNvSpPr txBox="1">
            <a:spLocks noChangeArrowheads="1"/>
          </p:cNvSpPr>
          <p:nvPr/>
        </p:nvSpPr>
        <p:spPr bwMode="auto">
          <a:xfrm>
            <a:off x="2895600" y="2057400"/>
            <a:ext cx="5791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folHlink"/>
              </a:buClr>
              <a:buSzPct val="70000"/>
              <a:buFont typeface="Wingdings"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hlink"/>
              </a:buClr>
              <a:buSzPct val="70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0000"/>
              <a:buFont typeface="Wingdings"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spcBef>
                <a:spcPct val="0"/>
              </a:spcBef>
              <a:spcAft>
                <a:spcPts val="1500"/>
              </a:spcAft>
              <a:buClr>
                <a:srgbClr val="BD002E"/>
              </a:buClr>
              <a:buSzTx/>
              <a:buFont typeface="Lucida Grande" panose="020B0600040502020204" pitchFamily="34" charset="0"/>
              <a:buChar char="▸"/>
            </a:pPr>
            <a:r>
              <a:rPr lang="fr-FR" altLang="fr-FR" sz="2800" b="1"/>
              <a:t>Les troubles musculosquelettiques</a:t>
            </a:r>
          </a:p>
          <a:p>
            <a:pPr>
              <a:spcBef>
                <a:spcPct val="0"/>
              </a:spcBef>
              <a:spcAft>
                <a:spcPts val="1500"/>
              </a:spcAft>
              <a:buClr>
                <a:srgbClr val="BD002E"/>
              </a:buClr>
              <a:buSzTx/>
              <a:buFont typeface="Lucida Grande" panose="020B0600040502020204" pitchFamily="34" charset="0"/>
              <a:buChar char="▸"/>
            </a:pPr>
            <a:r>
              <a:rPr lang="fr-FR" altLang="fr-FR" sz="2800" b="1"/>
              <a:t>Les troubles cardiovasculaires</a:t>
            </a:r>
            <a:br>
              <a:rPr lang="fr-FR" altLang="fr-FR" sz="2800" b="1"/>
            </a:br>
            <a:r>
              <a:rPr lang="fr-FR" altLang="fr-FR" sz="2800"/>
              <a:t>(mort subite au travail ou karoshi)</a:t>
            </a:r>
          </a:p>
        </p:txBody>
      </p:sp>
      <p:sp>
        <p:nvSpPr>
          <p:cNvPr id="3" name="TextBox 2">
            <a:extLst>
              <a:ext uri="{FF2B5EF4-FFF2-40B4-BE49-F238E27FC236}">
                <a16:creationId xmlns:a16="http://schemas.microsoft.com/office/drawing/2014/main" id="{136E6D29-BD2F-574B-A06F-9EF201093B5F}"/>
              </a:ext>
            </a:extLst>
          </p:cNvPr>
          <p:cNvSpPr txBox="1"/>
          <p:nvPr/>
        </p:nvSpPr>
        <p:spPr>
          <a:xfrm>
            <a:off x="2057400" y="533400"/>
            <a:ext cx="6629400" cy="1098550"/>
          </a:xfrm>
          <a:prstGeom prst="rect">
            <a:avLst/>
          </a:prstGeom>
          <a:noFill/>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90000"/>
              </a:lnSpc>
              <a:defRPr/>
            </a:pPr>
            <a:r>
              <a:rPr lang="en-US" altLang="fr-FR" sz="3600" b="1">
                <a:solidFill>
                  <a:srgbClr val="FF0000"/>
                </a:solidFill>
                <a:effectLst>
                  <a:outerShdw blurRad="38100" dist="38100" dir="2700000" algn="tl">
                    <a:srgbClr val="C0C0C0"/>
                  </a:outerShdw>
                </a:effectLst>
              </a:rPr>
              <a:t>LES DÉCOMPENSATIONS SOMATIQUES, entre autres</a:t>
            </a:r>
          </a:p>
        </p:txBody>
      </p:sp>
      <p:sp>
        <p:nvSpPr>
          <p:cNvPr id="19459" name="Rectangle 3">
            <a:extLst>
              <a:ext uri="{FF2B5EF4-FFF2-40B4-BE49-F238E27FC236}">
                <a16:creationId xmlns:a16="http://schemas.microsoft.com/office/drawing/2014/main" id="{59B0EE54-A89C-F0DC-8107-9609C3243762}"/>
              </a:ext>
            </a:extLst>
          </p:cNvPr>
          <p:cNvSpPr>
            <a:spLocks noChangeArrowheads="1"/>
          </p:cNvSpPr>
          <p:nvPr/>
        </p:nvSpPr>
        <p:spPr bwMode="auto">
          <a:xfrm>
            <a:off x="2286000" y="-566738"/>
            <a:ext cx="457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70000"/>
              <a:buFont typeface="Wingdings" pitchFamily="2" charset="2"/>
              <a:buChar char="n"/>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folHlink"/>
              </a:buClr>
              <a:buSzPct val="70000"/>
              <a:buFont typeface="Wingdings" pitchFamily="2" charset="2"/>
              <a:buChar char="l"/>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hlink"/>
              </a:buClr>
              <a:buSzPct val="70000"/>
              <a:buFont typeface="Wingdings" pitchFamily="2" charset="2"/>
              <a:buChar char="n"/>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lr>
                <a:schemeClr val="folHlink"/>
              </a:buClr>
              <a:buSzPct val="70000"/>
              <a:buFont typeface="Wingdings" pitchFamily="2" charset="2"/>
              <a:buChar char="l"/>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Arial" panose="020B0604020202020204" pitchFamily="34" charset="0"/>
                <a:ea typeface="ＭＳ Ｐゴシック" panose="020B0600070205080204" pitchFamily="34" charset="-128"/>
              </a:defRPr>
            </a:lvl9pPr>
          </a:lstStyle>
          <a:p>
            <a:pPr>
              <a:spcBef>
                <a:spcPct val="0"/>
              </a:spcBef>
              <a:spcAft>
                <a:spcPts val="1000"/>
              </a:spcAft>
              <a:buClr>
                <a:srgbClr val="BD002E"/>
              </a:buClr>
              <a:buSzTx/>
              <a:buFontTx/>
              <a:buNone/>
            </a:pPr>
            <a:endParaRPr lang="en-US" altLang="fr-FR" sz="1800">
              <a:solidFill>
                <a:srgbClr val="BD002E"/>
              </a:solidFill>
              <a:latin typeface="Tahoma" panose="020B060403050404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anim calcmode="lin" valueType="num">
                                      <p:cBhvr>
                                        <p:cTn id="8" dur="500" fill="hold"/>
                                        <p:tgtEl>
                                          <p:spTgt spid="3"/>
                                        </p:tgtEl>
                                        <p:attrNameLst>
                                          <p:attrName>ppt_x</p:attrName>
                                        </p:attrNameLst>
                                      </p:cBhvr>
                                      <p:tavLst>
                                        <p:tav tm="0">
                                          <p:val>
                                            <p:strVal val="#ppt_x"/>
                                          </p:val>
                                        </p:tav>
                                        <p:tav tm="100000">
                                          <p:val>
                                            <p:strVal val="#ppt_x"/>
                                          </p:val>
                                        </p:tav>
                                      </p:tavLst>
                                    </p:anim>
                                    <p:anim calcmode="lin" valueType="num">
                                      <p:cBhvr>
                                        <p:cTn id="9" dur="450" decel="100000" fill="hold"/>
                                        <p:tgtEl>
                                          <p:spTgt spid="3"/>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E59E1F-067A-624A-93B8-3DCFAF0DD41F}"/>
              </a:ext>
            </a:extLst>
          </p:cNvPr>
          <p:cNvSpPr>
            <a:spLocks noGrp="1"/>
          </p:cNvSpPr>
          <p:nvPr>
            <p:ph type="title"/>
          </p:nvPr>
        </p:nvSpPr>
        <p:spPr/>
        <p:txBody>
          <a:bodyPr/>
          <a:lstStyle/>
          <a:p>
            <a:pPr>
              <a:defRPr/>
            </a:pPr>
            <a:r>
              <a:rPr lang="fr-FR">
                <a:solidFill>
                  <a:srgbClr val="FF0000"/>
                </a:solidFill>
                <a:effectLst/>
              </a:rPr>
              <a:t>Comment faire le diagnostic précoce d’un syndrome</a:t>
            </a:r>
            <a:br>
              <a:rPr lang="fr-FR">
                <a:solidFill>
                  <a:srgbClr val="FF0000"/>
                </a:solidFill>
                <a:effectLst/>
              </a:rPr>
            </a:br>
            <a:r>
              <a:rPr lang="fr-FR">
                <a:solidFill>
                  <a:srgbClr val="FF0000"/>
                </a:solidFill>
                <a:effectLst/>
              </a:rPr>
              <a:t>protéiforme….</a:t>
            </a:r>
            <a:endParaRPr lang="fr-FR">
              <a:solidFill>
                <a:srgbClr val="FF0000"/>
              </a:solidFill>
            </a:endParaRPr>
          </a:p>
        </p:txBody>
      </p:sp>
      <p:sp>
        <p:nvSpPr>
          <p:cNvPr id="3" name="Espace réservé du contenu 2">
            <a:extLst>
              <a:ext uri="{FF2B5EF4-FFF2-40B4-BE49-F238E27FC236}">
                <a16:creationId xmlns:a16="http://schemas.microsoft.com/office/drawing/2014/main" id="{C10E33C6-086A-DA4E-ACCE-F8099BE8CDEA}"/>
              </a:ext>
            </a:extLst>
          </p:cNvPr>
          <p:cNvSpPr>
            <a:spLocks noGrp="1"/>
          </p:cNvSpPr>
          <p:nvPr>
            <p:ph idx="1"/>
          </p:nvPr>
        </p:nvSpPr>
        <p:spPr/>
        <p:txBody>
          <a:bodyPr/>
          <a:lstStyle/>
          <a:p>
            <a:pPr>
              <a:defRPr/>
            </a:pPr>
            <a:r>
              <a:rPr lang="fr-FR" sz="1800">
                <a:effectLst/>
              </a:rPr>
              <a:t>..dont les symptômes sont loin d’être figés dans le marbre comme ceux du syndrome de stress post-traumatique ? </a:t>
            </a:r>
          </a:p>
          <a:p>
            <a:pPr>
              <a:defRPr/>
            </a:pPr>
            <a:r>
              <a:rPr lang="fr-FR" sz="1800">
                <a:effectLst/>
              </a:rPr>
              <a:t>Comment établir ce diagnostic alors que les premiers signaux d’alerte sont soigneusement enfouis dans la vie professionnelle, dans la vie familiale, rendant leur dépistage difficile au décours d’une consultation d’une quinzaine de minutes ? </a:t>
            </a:r>
          </a:p>
          <a:p>
            <a:pPr>
              <a:defRPr/>
            </a:pPr>
            <a:r>
              <a:rPr lang="fr-FR" sz="1800">
                <a:effectLst/>
              </a:rPr>
              <a:t>Signaux d’alerte visibles de l’extérieur pour l’entourage mais déniés par le patient qui veut « tenir » à tout prix, par peur de perdre son travail et qui ne vient consulter que trop tard ?</a:t>
            </a:r>
          </a:p>
          <a:p>
            <a:pPr>
              <a:defRPr/>
            </a:pPr>
            <a:endParaRPr lang="fr-F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8CD6A9-3F4E-FB4A-BA2E-1BCDAD846947}"/>
              </a:ext>
            </a:extLst>
          </p:cNvPr>
          <p:cNvSpPr>
            <a:spLocks noGrp="1"/>
          </p:cNvSpPr>
          <p:nvPr>
            <p:ph type="title"/>
          </p:nvPr>
        </p:nvSpPr>
        <p:spPr/>
        <p:txBody>
          <a:bodyPr/>
          <a:lstStyle/>
          <a:p>
            <a:pPr>
              <a:defRPr/>
            </a:pPr>
            <a:r>
              <a:rPr lang="fr-FR">
                <a:solidFill>
                  <a:srgbClr val="FF0000"/>
                </a:solidFill>
                <a:effectLst/>
              </a:rPr>
              <a:t>L’envahissement</a:t>
            </a:r>
            <a:br>
              <a:rPr lang="fr-FR">
                <a:effectLst/>
              </a:rPr>
            </a:br>
            <a:endParaRPr lang="fr-FR"/>
          </a:p>
        </p:txBody>
      </p:sp>
      <p:sp>
        <p:nvSpPr>
          <p:cNvPr id="3" name="Espace réservé du contenu 2">
            <a:extLst>
              <a:ext uri="{FF2B5EF4-FFF2-40B4-BE49-F238E27FC236}">
                <a16:creationId xmlns:a16="http://schemas.microsoft.com/office/drawing/2014/main" id="{FF8EF7D0-6382-BF4C-8A5B-8EAA71A02050}"/>
              </a:ext>
            </a:extLst>
          </p:cNvPr>
          <p:cNvSpPr>
            <a:spLocks noGrp="1"/>
          </p:cNvSpPr>
          <p:nvPr>
            <p:ph idx="1"/>
          </p:nvPr>
        </p:nvSpPr>
        <p:spPr/>
        <p:txBody>
          <a:bodyPr/>
          <a:lstStyle/>
          <a:p>
            <a:pPr>
              <a:defRPr/>
            </a:pPr>
            <a:r>
              <a:rPr lang="fr-FR" sz="1800">
                <a:effectLst/>
              </a:rPr>
              <a:t>Celui qui réussit de nos jours n’est plus comme autrefois le plus intelligent ou le plus fort, mais le plus rapide. Les nouvelles organisations du travail, leur puissante procéduralisation des tâches avec l’aide des technologies du numérique génèrent des contraintes corporelles, sensorielles, cognitives, psychologiques sans précédent, aboutissant à un envahissement.</a:t>
            </a:r>
          </a:p>
          <a:p>
            <a:pPr>
              <a:defRPr/>
            </a:pPr>
            <a:r>
              <a:rPr lang="fr-FR" sz="1800">
                <a:effectLst/>
              </a:rPr>
              <a:t>S’y ajoute la norme d’être au top, performant en permanence, le moindre sentiment de fatigue étant perçu comme un signe d’insuffisance personnelle, comme</a:t>
            </a:r>
          </a:p>
          <a:p>
            <a:pPr>
              <a:defRPr/>
            </a:pPr>
            <a:endParaRPr lang="fr-F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F72726-9917-9043-AB38-7A1A25D5D9C6}"/>
              </a:ext>
            </a:extLst>
          </p:cNvPr>
          <p:cNvSpPr>
            <a:spLocks noGrp="1"/>
          </p:cNvSpPr>
          <p:nvPr>
            <p:ph type="title"/>
          </p:nvPr>
        </p:nvSpPr>
        <p:spPr>
          <a:xfrm>
            <a:off x="2124075" y="228600"/>
            <a:ext cx="6715125" cy="1760538"/>
          </a:xfrm>
        </p:spPr>
        <p:txBody>
          <a:bodyPr/>
          <a:lstStyle/>
          <a:p>
            <a:pPr>
              <a:defRPr/>
            </a:pPr>
            <a:r>
              <a:rPr lang="fr-FR" sz="3200">
                <a:solidFill>
                  <a:srgbClr val="FF0000"/>
                </a:solidFill>
                <a:effectLst/>
              </a:rPr>
              <a:t>Le travail en mode dégradé, terreau de l’épuisement professionnel</a:t>
            </a:r>
            <a:br>
              <a:rPr lang="fr-FR">
                <a:effectLst/>
              </a:rPr>
            </a:br>
            <a:endParaRPr lang="fr-FR"/>
          </a:p>
        </p:txBody>
      </p:sp>
      <p:sp>
        <p:nvSpPr>
          <p:cNvPr id="3" name="Espace réservé du contenu 2">
            <a:extLst>
              <a:ext uri="{FF2B5EF4-FFF2-40B4-BE49-F238E27FC236}">
                <a16:creationId xmlns:a16="http://schemas.microsoft.com/office/drawing/2014/main" id="{40B24CC0-8135-6847-9738-6622082D1C1A}"/>
              </a:ext>
            </a:extLst>
          </p:cNvPr>
          <p:cNvSpPr>
            <a:spLocks noGrp="1"/>
          </p:cNvSpPr>
          <p:nvPr>
            <p:ph idx="1"/>
          </p:nvPr>
        </p:nvSpPr>
        <p:spPr/>
        <p:txBody>
          <a:bodyPr/>
          <a:lstStyle/>
          <a:p>
            <a:pPr>
              <a:defRPr/>
            </a:pPr>
            <a:r>
              <a:rPr lang="fr-FR" sz="1800">
                <a:effectLst/>
              </a:rPr>
              <a:t>procéduraliser à outrance le travail asphyxie le travailleur sous des tâches de traçabilité, de reporting ;</a:t>
            </a:r>
          </a:p>
          <a:p>
            <a:pPr>
              <a:defRPr/>
            </a:pPr>
            <a:r>
              <a:rPr lang="fr-FR" sz="1800">
                <a:effectLst/>
              </a:rPr>
              <a:t>travailler de façon trop séquencée, sans vision du produit fini, entraîne une perte de sens de son travail ; cette taylorisation a envahi tous les métiers ;</a:t>
            </a:r>
          </a:p>
          <a:p>
            <a:pPr>
              <a:defRPr/>
            </a:pPr>
            <a:r>
              <a:rPr lang="fr-FR" sz="1800">
                <a:effectLst/>
              </a:rPr>
              <a:t>travailler à la limite du « mal faire » et de l’illégalité, sans les moyens, le temps, les effectifs, génère des souffrances éthiques surtout lorsque la sécurité du client, du patient est impliquée ;</a:t>
            </a:r>
          </a:p>
          <a:p>
            <a:pPr>
              <a:defRPr/>
            </a:pPr>
            <a:r>
              <a:rPr lang="fr-FR" sz="1800">
                <a:effectLst/>
              </a:rPr>
              <a:t>donner trop de travail permet d’obtenir un surcroît de productivité mais place le travailleur dans une hyperactivité compulsive qui l’empêche de penser.</a:t>
            </a:r>
          </a:p>
          <a:p>
            <a:pPr>
              <a:defRPr/>
            </a:pPr>
            <a:endParaRPr lang="fr-FR"/>
          </a:p>
        </p:txBody>
      </p:sp>
    </p:spTree>
  </p:cSld>
  <p:clrMapOvr>
    <a:masterClrMapping/>
  </p:clrMapOvr>
  <p:transition spd="slow"/>
</p:sld>
</file>

<file path=ppt/theme/theme1.xml><?xml version="1.0" encoding="utf-8"?>
<a:theme xmlns:a="http://schemas.openxmlformats.org/drawingml/2006/main" name="Offre">
  <a:themeElements>
    <a:clrScheme name="Offre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Off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ffre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Offre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Offre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Offre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Offre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Offre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Offre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Offre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Proposal</Template>
  <TotalTime>2951</TotalTime>
  <Words>6301</Words>
  <Application>Microsoft Macintosh PowerPoint</Application>
  <PresentationFormat>Affichage à l'écran (4:3)</PresentationFormat>
  <Paragraphs>396</Paragraphs>
  <Slides>44</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44</vt:i4>
      </vt:variant>
    </vt:vector>
  </HeadingPairs>
  <TitlesOfParts>
    <vt:vector size="51" baseType="lpstr">
      <vt:lpstr>Arial</vt:lpstr>
      <vt:lpstr>ＭＳ Ｐゴシック</vt:lpstr>
      <vt:lpstr>Wingdings</vt:lpstr>
      <vt:lpstr>Lucida Grande</vt:lpstr>
      <vt:lpstr>Tahoma</vt:lpstr>
      <vt:lpstr>Times</vt:lpstr>
      <vt:lpstr>Offre</vt:lpstr>
      <vt:lpstr> La Souffrance au travail comment l’éviter, la soigner ?</vt:lpstr>
      <vt:lpstr>Souffrance au travail partout et nulle part</vt:lpstr>
      <vt:lpstr>Deux grandes familles de pathologies liées au travail</vt:lpstr>
      <vt:lpstr>Présentation PowerPoint</vt:lpstr>
      <vt:lpstr>Présentation PowerPoint</vt:lpstr>
      <vt:lpstr>Présentation PowerPoint</vt:lpstr>
      <vt:lpstr>Comment faire le diagnostic précoce d’un syndrome protéiforme….</vt:lpstr>
      <vt:lpstr>L’envahissement </vt:lpstr>
      <vt:lpstr>Le travail en mode dégradé, terreau de l’épuisement professionnel </vt:lpstr>
      <vt:lpstr>Les caractéristiques des nouvelles organisations du travail </vt:lpstr>
      <vt:lpstr>Spécificités liées à l'exercice professionnel en milieu de soins</vt:lpstr>
      <vt:lpstr>DES SIGNAUX FAIBLES QU’IL NE FAUT PAS LAISSER PASSER </vt:lpstr>
      <vt:lpstr>TEST DE PROPAGATION DU BURN OUT</vt:lpstr>
      <vt:lpstr>Burn-out :d’abord une manière de travailler</vt:lpstr>
      <vt:lpstr>Burn-out : des signes de surchauffe</vt:lpstr>
      <vt:lpstr>Burn-out :Au bout de six mois, le stress chronique   </vt:lpstr>
      <vt:lpstr>Présentation PowerPoint</vt:lpstr>
      <vt:lpstr>Burn-out : L’engrenage</vt:lpstr>
      <vt:lpstr>La désocialisation </vt:lpstr>
      <vt:lpstr>Présentation PowerPoint</vt:lpstr>
      <vt:lpstr> LES SIGNAUX FORTS : Les troubles et lésions </vt:lpstr>
      <vt:lpstr>L’isolement </vt:lpstr>
      <vt:lpstr>Le recours aux expédients </vt:lpstr>
      <vt:lpstr>LA DESILLUSION </vt:lpstr>
      <vt:lpstr>L’EFFONDREMENT </vt:lpstr>
      <vt:lpstr>QUE DIRE A QUELQU’UN QU’ON VOIT SUR LA MAUVAISE PENTE?</vt:lpstr>
      <vt:lpstr>Les facteurs de protection au travail </vt:lpstr>
      <vt:lpstr>Se souvenir que travailler, ce n’est pas seulement produire</vt:lpstr>
      <vt:lpstr>Réhabiliter la fatigue comme mécanisme protecteur </vt:lpstr>
      <vt:lpstr>LES 4 STADES D’ÉVOLUTION DE LA FATIGUE À L’ÉPUISEMENT PROFESSIONNEL </vt:lpstr>
      <vt:lpstr>que faire ? Le premier signe clinique à traiter est la peur </vt:lpstr>
      <vt:lpstr>Faire un diagnostic n’est pas si simple </vt:lpstr>
      <vt:lpstr>Le médecin généraliste</vt:lpstr>
      <vt:lpstr>ESA ou état de stress aigu à déclarer en A.T. </vt:lpstr>
      <vt:lpstr>Présentation PowerPoint</vt:lpstr>
      <vt:lpstr>Monter son dossier de reconnaissance en AT</vt:lpstr>
      <vt:lpstr>Présentation PowerPoint</vt:lpstr>
      <vt:lpstr>Le médecin du travail </vt:lpstr>
      <vt:lpstr>L’arrêt maladie: un temps de coordination des acteurs de soins</vt:lpstr>
      <vt:lpstr>Les stratégies de retour au travail ou de sortie de l’entreprise : </vt:lpstr>
      <vt:lpstr>La psychothérapie oui mais laquelle ? </vt:lpstr>
      <vt:lpstr>S’appuyer sur le droit:  L 4121 </vt:lpstr>
      <vt:lpstr>S’APPUYER SUR LA LOI: </vt:lpstr>
      <vt:lpstr>DEVENIR UN SALARIE AVERTI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consultation de psychopathologie du travail</dc:title>
  <dc:creator>BAILLY</dc:creator>
  <cp:lastModifiedBy>marie peze</cp:lastModifiedBy>
  <cp:revision>262</cp:revision>
  <cp:lastPrinted>1601-01-01T00:00:00Z</cp:lastPrinted>
  <dcterms:created xsi:type="dcterms:W3CDTF">2016-02-29T09:57:31Z</dcterms:created>
  <dcterms:modified xsi:type="dcterms:W3CDTF">2022-11-22T06:31:37Z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4</vt:i4>
  </property>
</Properties>
</file>